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handoutMasterIdLst>
    <p:handoutMasterId r:id="rId42"/>
  </p:handoutMasterIdLst>
  <p:sldIdLst>
    <p:sldId id="259" r:id="rId2"/>
    <p:sldId id="256" r:id="rId3"/>
    <p:sldId id="266" r:id="rId4"/>
    <p:sldId id="272" r:id="rId5"/>
    <p:sldId id="267" r:id="rId6"/>
    <p:sldId id="268" r:id="rId7"/>
    <p:sldId id="269" r:id="rId8"/>
    <p:sldId id="270" r:id="rId9"/>
    <p:sldId id="271"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300" r:id="rId24"/>
    <p:sldId id="301" r:id="rId25"/>
    <p:sldId id="302"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A22"/>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94650"/>
  </p:normalViewPr>
  <p:slideViewPr>
    <p:cSldViewPr snapToGrid="0" snapToObjects="1">
      <p:cViewPr varScale="1">
        <p:scale>
          <a:sx n="68" d="100"/>
          <a:sy n="68" d="100"/>
        </p:scale>
        <p:origin x="78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6FA59E3-368F-4CB6-971F-305069F58528}" type="datetimeFigureOut">
              <a:rPr lang="en-US" smtClean="0"/>
              <a:t>12/13/2021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13E995F-BAC1-4A21-BAAE-2DDB7ED26262}" type="slidenum">
              <a:rPr lang="en-US" smtClean="0"/>
              <a:t>‹#›</a:t>
            </a:fld>
            <a:endParaRPr lang="en-US"/>
          </a:p>
        </p:txBody>
      </p:sp>
    </p:spTree>
    <p:extLst>
      <p:ext uri="{BB962C8B-B14F-4D97-AF65-F5344CB8AC3E}">
        <p14:creationId xmlns:p14="http://schemas.microsoft.com/office/powerpoint/2010/main" val="3075515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96171C-6C02-41F2-841A-16E3B7C9FAF6}" type="datetimeFigureOut">
              <a:rPr lang="en-US" smtClean="0"/>
              <a:t>12/13/2021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808A04-4F30-4D14-A4A3-903948F17865}" type="slidenum">
              <a:rPr lang="en-US" smtClean="0"/>
              <a:t>‹#›</a:t>
            </a:fld>
            <a:endParaRPr lang="en-US"/>
          </a:p>
        </p:txBody>
      </p:sp>
    </p:spTree>
    <p:extLst>
      <p:ext uri="{BB962C8B-B14F-4D97-AF65-F5344CB8AC3E}">
        <p14:creationId xmlns:p14="http://schemas.microsoft.com/office/powerpoint/2010/main" val="384132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08A04-4F30-4D14-A4A3-903948F17865}" type="slidenum">
              <a:rPr lang="en-US" smtClean="0"/>
              <a:t>3</a:t>
            </a:fld>
            <a:endParaRPr lang="en-US"/>
          </a:p>
        </p:txBody>
      </p:sp>
    </p:spTree>
    <p:extLst>
      <p:ext uri="{BB962C8B-B14F-4D97-AF65-F5344CB8AC3E}">
        <p14:creationId xmlns:p14="http://schemas.microsoft.com/office/powerpoint/2010/main" val="254152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ext Placeholder 13"/>
          <p:cNvSpPr>
            <a:spLocks noGrp="1"/>
          </p:cNvSpPr>
          <p:nvPr>
            <p:ph type="body" sz="quarter" idx="10" hasCustomPrompt="1"/>
          </p:nvPr>
        </p:nvSpPr>
        <p:spPr>
          <a:xfrm>
            <a:off x="260350" y="6480676"/>
            <a:ext cx="8623300"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101097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587626"/>
            <a:ext cx="2949178" cy="32734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 Placeholder 13"/>
          <p:cNvSpPr>
            <a:spLocks noGrp="1"/>
          </p:cNvSpPr>
          <p:nvPr>
            <p:ph type="body" sz="quarter" idx="10" hasCustomPrompt="1"/>
          </p:nvPr>
        </p:nvSpPr>
        <p:spPr>
          <a:xfrm>
            <a:off x="260350" y="6480676"/>
            <a:ext cx="8623300"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35042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9BEA9-3C3B-4E11-94BB-26490468DF9F}"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97185-DC63-47BD-994A-11C743497E36}" type="slidenum">
              <a:rPr lang="en-US" smtClean="0"/>
              <a:t>‹#›</a:t>
            </a:fld>
            <a:endParaRPr lang="en-US"/>
          </a:p>
        </p:txBody>
      </p:sp>
    </p:spTree>
    <p:extLst>
      <p:ext uri="{BB962C8B-B14F-4D97-AF65-F5344CB8AC3E}">
        <p14:creationId xmlns:p14="http://schemas.microsoft.com/office/powerpoint/2010/main" val="69352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35131" y="807028"/>
            <a:ext cx="867625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p:cNvSpPr>
            <a:spLocks noGrp="1"/>
          </p:cNvSpPr>
          <p:nvPr>
            <p:ph idx="1"/>
          </p:nvPr>
        </p:nvSpPr>
        <p:spPr>
          <a:xfrm>
            <a:off x="235131" y="2267527"/>
            <a:ext cx="8676257" cy="3952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0" hasCustomPrompt="1"/>
          </p:nvPr>
        </p:nvSpPr>
        <p:spPr>
          <a:xfrm>
            <a:off x="260350" y="6480676"/>
            <a:ext cx="8623300"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115674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5131" y="807028"/>
            <a:ext cx="8676257"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235131" y="2267527"/>
            <a:ext cx="8676257" cy="3952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3"/>
          <p:cNvSpPr>
            <a:spLocks noGrp="1"/>
          </p:cNvSpPr>
          <p:nvPr>
            <p:ph type="body" sz="quarter" idx="10" hasCustomPrompt="1"/>
          </p:nvPr>
        </p:nvSpPr>
        <p:spPr>
          <a:xfrm>
            <a:off x="260350" y="6480676"/>
            <a:ext cx="8623300"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51251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 Placeholder 13"/>
          <p:cNvSpPr>
            <a:spLocks noGrp="1"/>
          </p:cNvSpPr>
          <p:nvPr>
            <p:ph type="body" sz="quarter" idx="10" hasCustomPrompt="1"/>
          </p:nvPr>
        </p:nvSpPr>
        <p:spPr>
          <a:xfrm>
            <a:off x="260350" y="6480676"/>
            <a:ext cx="8623300"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22506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5131" y="807028"/>
            <a:ext cx="8676257"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3"/>
          <p:cNvSpPr>
            <a:spLocks noGrp="1"/>
          </p:cNvSpPr>
          <p:nvPr>
            <p:ph type="body" sz="quarter" idx="10" hasCustomPrompt="1"/>
          </p:nvPr>
        </p:nvSpPr>
        <p:spPr>
          <a:xfrm>
            <a:off x="260350" y="6480676"/>
            <a:ext cx="8623300"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96018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58683"/>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274720"/>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098632"/>
            <a:ext cx="3868340" cy="29973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274720"/>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98632"/>
            <a:ext cx="3887391" cy="29973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
          <p:cNvSpPr>
            <a:spLocks noGrp="1"/>
          </p:cNvSpPr>
          <p:nvPr>
            <p:ph type="body" sz="quarter" idx="10" hasCustomPrompt="1"/>
          </p:nvPr>
        </p:nvSpPr>
        <p:spPr>
          <a:xfrm>
            <a:off x="260350" y="6480676"/>
            <a:ext cx="8623300"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157654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5131" y="807028"/>
            <a:ext cx="8676257" cy="1325563"/>
          </a:xfrm>
          <a:prstGeom prst="rect">
            <a:avLst/>
          </a:prstGeom>
        </p:spPr>
        <p:txBody>
          <a:bodyPr/>
          <a:lstStyle/>
          <a:p>
            <a:r>
              <a:rPr lang="en-US"/>
              <a:t>Click to edit Master title style</a:t>
            </a:r>
            <a:endParaRPr lang="en-US" dirty="0"/>
          </a:p>
        </p:txBody>
      </p:sp>
      <p:sp>
        <p:nvSpPr>
          <p:cNvPr id="6" name="Text Placeholder 13"/>
          <p:cNvSpPr>
            <a:spLocks noGrp="1"/>
          </p:cNvSpPr>
          <p:nvPr>
            <p:ph type="body" sz="quarter" idx="10" hasCustomPrompt="1"/>
          </p:nvPr>
        </p:nvSpPr>
        <p:spPr>
          <a:xfrm>
            <a:off x="260350" y="6480676"/>
            <a:ext cx="8623300"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139896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260350" y="6480676"/>
            <a:ext cx="8623300"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176832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7626"/>
            <a:ext cx="2949178" cy="32734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 Placeholder 13"/>
          <p:cNvSpPr>
            <a:spLocks noGrp="1"/>
          </p:cNvSpPr>
          <p:nvPr>
            <p:ph type="body" sz="quarter" idx="10" hasCustomPrompt="1"/>
          </p:nvPr>
        </p:nvSpPr>
        <p:spPr>
          <a:xfrm>
            <a:off x="260350" y="6480676"/>
            <a:ext cx="8623300"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122383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59678"/>
            <a:ext cx="9144000" cy="5747652"/>
          </a:xfrm>
          <a:prstGeom prst="rect">
            <a:avLst/>
          </a:prstGeom>
          <a:solidFill>
            <a:srgbClr val="0C234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6426926"/>
            <a:ext cx="9144000" cy="431074"/>
          </a:xfrm>
          <a:prstGeom prst="rect">
            <a:avLst/>
          </a:prstGeom>
          <a:solidFill>
            <a:srgbClr val="0C2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633549"/>
          </a:xfrm>
          <a:prstGeom prst="rect">
            <a:avLst/>
          </a:prstGeom>
          <a:solidFill>
            <a:srgbClr val="0C2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8592"/>
            <a:ext cx="9144000" cy="0"/>
          </a:xfrm>
          <a:prstGeom prst="line">
            <a:avLst/>
          </a:prstGeom>
          <a:ln w="25400">
            <a:solidFill>
              <a:srgbClr val="F15A2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420395"/>
            <a:ext cx="9144000" cy="0"/>
          </a:xfrm>
          <a:prstGeom prst="line">
            <a:avLst/>
          </a:prstGeom>
          <a:ln w="25400">
            <a:solidFill>
              <a:srgbClr val="F15A2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5132" y="173479"/>
            <a:ext cx="2257143" cy="286590"/>
          </a:xfrm>
          <a:prstGeom prst="rect">
            <a:avLst/>
          </a:prstGeom>
        </p:spPr>
      </p:pic>
    </p:spTree>
    <p:extLst>
      <p:ext uri="{BB962C8B-B14F-4D97-AF65-F5344CB8AC3E}">
        <p14:creationId xmlns:p14="http://schemas.microsoft.com/office/powerpoint/2010/main" val="1983355277"/>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nam03.safelinks.protection.outlook.com/?url=https%3A%2F%2Fwww.utsystem.edu%2Fdocuments%2Fdocs%2Fgeneral-counsel-documents%2F2016%2Fdelegation-of-authority-charts&amp;data=02%7C01%7Ckelli.morrison%40utsa.edu%7C0bba114ed94f41f5da5e08d807ea2606%7C3a228dfbc64744cb88357b20617fc906%7C0%7C0%7C637268049520237797&amp;sdata=i6GYUpFs3LpSDp5YWfHnp9jeGaU8hjJ0NR%2FmBPVhS%2BA%3D&amp;reserved=0"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tsa.edu/bco/contracts/templates.html"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tsa.edu/bco/contracts/templates.html"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utsa.edu/bco/contracts/templates.html"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utsa.edu/bco/contracts/templates.html" TargetMode="Externa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utsa.edu/bco/resources/experience.html"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utsa.edu/hop/chapter1/1-33.html"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solutions.sciquest.com/apps/Router/SAMLAuth/UTSA"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www.utsa.edu/bco/contracts/submitting.html"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www.utsa.edu/bco/contracts/submitting.html" TargetMode="External"/><Relationship Id="rId2" Type="http://schemas.openxmlformats.org/officeDocument/2006/relationships/hyperlink" Target="https://solutions.sciquest.com/apps/Router/SAMLAuth/UTSA" TargetMode="Externa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tsa.edu/bco/index.html"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www.utsa.edu/bco/resources/contract-law-101.html"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25" y="1361896"/>
            <a:ext cx="8701896" cy="996350"/>
          </a:xfrm>
          <a:ln>
            <a:noFill/>
          </a:ln>
        </p:spPr>
        <p:txBody>
          <a:bodyPr>
            <a:normAutofit fontScale="90000"/>
          </a:bodyPr>
          <a:lstStyle/>
          <a:p>
            <a:pPr algn="ctr"/>
            <a:r>
              <a:rPr lang="en-US" sz="4500" b="1" i="1" dirty="0">
                <a:ln w="12700">
                  <a:solidFill>
                    <a:schemeClr val="accent3">
                      <a:lumMod val="50000"/>
                    </a:schemeClr>
                  </a:solidFill>
                  <a:prstDash val="solid"/>
                </a:ln>
                <a:solidFill>
                  <a:srgbClr val="0C2340"/>
                </a:solidFill>
                <a:effectLst>
                  <a:innerShdw blurRad="177800">
                    <a:schemeClr val="accent3">
                      <a:lumMod val="50000"/>
                    </a:schemeClr>
                  </a:innerShdw>
                </a:effectLst>
                <a:latin typeface="+mn-lt"/>
              </a:rPr>
              <a:t>Important! </a:t>
            </a:r>
            <a:br>
              <a:rPr lang="en-US" sz="27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rPr>
            </a:br>
            <a:r>
              <a:rPr lang="en-US" sz="4200" b="1" i="1" dirty="0">
                <a:solidFill>
                  <a:srgbClr val="F15A22"/>
                </a:solidFill>
                <a:latin typeface="+mn-lt"/>
              </a:rPr>
              <a:t>You must check-in to receive credit </a:t>
            </a:r>
            <a:br>
              <a:rPr lang="en-US" sz="4200" b="1" i="1" dirty="0">
                <a:solidFill>
                  <a:srgbClr val="F15A22"/>
                </a:solidFill>
                <a:latin typeface="+mn-lt"/>
              </a:rPr>
            </a:br>
            <a:r>
              <a:rPr lang="en-US" sz="4200" b="1" i="1" dirty="0">
                <a:solidFill>
                  <a:srgbClr val="F15A22"/>
                </a:solidFill>
                <a:latin typeface="+mn-lt"/>
              </a:rPr>
              <a:t>in your training history</a:t>
            </a:r>
          </a:p>
        </p:txBody>
      </p:sp>
      <p:sp>
        <p:nvSpPr>
          <p:cNvPr id="6" name="Rectangle 3"/>
          <p:cNvSpPr txBox="1">
            <a:spLocks noChangeArrowheads="1"/>
          </p:cNvSpPr>
          <p:nvPr/>
        </p:nvSpPr>
        <p:spPr>
          <a:xfrm>
            <a:off x="342900" y="3162690"/>
            <a:ext cx="8546621" cy="3105509"/>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800" b="1" i="1" dirty="0">
                <a:solidFill>
                  <a:srgbClr val="0C2340"/>
                </a:solidFill>
                <a:ea typeface="+mj-ea"/>
                <a:cs typeface="+mj-cs"/>
              </a:rPr>
              <a:t>Three ways for you to check-in:</a:t>
            </a:r>
          </a:p>
          <a:p>
            <a:pPr lvl="1">
              <a:lnSpc>
                <a:spcPct val="100000"/>
              </a:lnSpc>
              <a:spcBef>
                <a:spcPts val="0"/>
              </a:spcBef>
              <a:buFont typeface="Wingdings" panose="05000000000000000000" pitchFamily="2" charset="2"/>
              <a:buChar char="§"/>
              <a:defRPr/>
            </a:pPr>
            <a:r>
              <a:rPr lang="en-US" sz="1800" i="1" dirty="0">
                <a:solidFill>
                  <a:srgbClr val="0C2340"/>
                </a:solidFill>
                <a:ea typeface="+mj-ea"/>
                <a:cs typeface="+mj-cs"/>
              </a:rPr>
              <a:t>Click link in Chat Box provided by facilitator</a:t>
            </a:r>
          </a:p>
          <a:p>
            <a:pPr lvl="1">
              <a:lnSpc>
                <a:spcPct val="100000"/>
              </a:lnSpc>
              <a:spcBef>
                <a:spcPts val="0"/>
              </a:spcBef>
              <a:buFont typeface="Wingdings" panose="05000000000000000000" pitchFamily="2" charset="2"/>
              <a:buChar char="§"/>
              <a:defRPr/>
            </a:pPr>
            <a:r>
              <a:rPr lang="en-US" sz="1800" i="1" dirty="0">
                <a:solidFill>
                  <a:srgbClr val="0C2340"/>
                </a:solidFill>
                <a:ea typeface="+mj-ea"/>
                <a:cs typeface="+mj-cs"/>
              </a:rPr>
              <a:t>Use QR code (open camera on your smart phone)</a:t>
            </a:r>
          </a:p>
          <a:p>
            <a:pPr lvl="1">
              <a:lnSpc>
                <a:spcPct val="100000"/>
              </a:lnSpc>
              <a:spcBef>
                <a:spcPts val="0"/>
              </a:spcBef>
              <a:buFont typeface="Wingdings" panose="05000000000000000000" pitchFamily="2" charset="2"/>
              <a:buChar char="§"/>
              <a:defRPr/>
            </a:pPr>
            <a:r>
              <a:rPr lang="en-US" sz="1800" i="1" dirty="0">
                <a:solidFill>
                  <a:srgbClr val="0C2340"/>
                </a:solidFill>
                <a:ea typeface="+mj-ea"/>
                <a:cs typeface="+mj-cs"/>
              </a:rPr>
              <a:t>Open your browser and type in the web address below</a:t>
            </a:r>
          </a:p>
          <a:p>
            <a:pPr marL="0" indent="0" algn="ctr">
              <a:lnSpc>
                <a:spcPct val="100000"/>
              </a:lnSpc>
              <a:spcBef>
                <a:spcPts val="0"/>
              </a:spcBef>
              <a:buNone/>
              <a:defRPr/>
            </a:pPr>
            <a:endParaRPr lang="en-US" sz="1500" b="1" i="1" dirty="0">
              <a:solidFill>
                <a:srgbClr val="0C2340"/>
              </a:solidFill>
              <a:ea typeface="+mj-ea"/>
              <a:cs typeface="+mj-cs"/>
            </a:endParaRPr>
          </a:p>
          <a:p>
            <a:pPr marL="0" indent="0" algn="ctr">
              <a:lnSpc>
                <a:spcPct val="100000"/>
              </a:lnSpc>
              <a:spcBef>
                <a:spcPts val="0"/>
              </a:spcBef>
              <a:buNone/>
              <a:defRPr/>
            </a:pPr>
            <a:endParaRPr lang="en-US" sz="1050" b="1" i="1" dirty="0">
              <a:solidFill>
                <a:srgbClr val="0C2340"/>
              </a:solidFill>
              <a:ea typeface="+mj-ea"/>
              <a:cs typeface="+mj-cs"/>
            </a:endParaRPr>
          </a:p>
          <a:p>
            <a:pPr marL="0" indent="0">
              <a:buNone/>
              <a:defRPr/>
            </a:pPr>
            <a:endParaRPr lang="en-US" sz="100" b="1" dirty="0">
              <a:solidFill>
                <a:srgbClr val="0C2340"/>
              </a:solidFill>
              <a:ea typeface="+mj-ea"/>
              <a:cs typeface="+mj-cs"/>
            </a:endParaRPr>
          </a:p>
          <a:p>
            <a:pPr marL="0" indent="0" algn="ctr">
              <a:buNone/>
              <a:defRPr/>
            </a:pPr>
            <a:r>
              <a:rPr lang="en-US" sz="3750" dirty="0">
                <a:solidFill>
                  <a:srgbClr val="0C2340"/>
                </a:solidFill>
                <a:latin typeface="Calibri" panose="020F0502020204030204"/>
              </a:rPr>
              <a:t>https://mytraining.utsa.edu/apps/checkin</a:t>
            </a:r>
            <a:endParaRPr lang="en-US" sz="750" b="1" i="1" dirty="0">
              <a:solidFill>
                <a:srgbClr val="0C2340"/>
              </a:solidFill>
              <a:ea typeface="+mj-ea"/>
              <a:cs typeface="+mj-cs"/>
            </a:endParaRPr>
          </a:p>
          <a:p>
            <a:pPr marL="0" indent="0" algn="ctr">
              <a:lnSpc>
                <a:spcPct val="100000"/>
              </a:lnSpc>
              <a:spcBef>
                <a:spcPts val="0"/>
              </a:spcBef>
              <a:buNone/>
              <a:defRPr/>
            </a:pPr>
            <a:r>
              <a:rPr lang="en-US" sz="1500" b="1" i="1" dirty="0">
                <a:solidFill>
                  <a:srgbClr val="F15A22"/>
                </a:solidFill>
                <a:ea typeface="+mj-ea"/>
                <a:cs typeface="+mj-cs"/>
              </a:rPr>
              <a:t>If you get an alert that you are not enrolled in the class, please let your facilitator know.</a:t>
            </a:r>
          </a:p>
          <a:p>
            <a:pPr marL="0" indent="0" algn="ctr">
              <a:lnSpc>
                <a:spcPct val="100000"/>
              </a:lnSpc>
              <a:spcBef>
                <a:spcPts val="0"/>
              </a:spcBef>
              <a:buNone/>
              <a:defRPr/>
            </a:pPr>
            <a:endParaRPr lang="en-US" sz="788" b="1" i="1" dirty="0">
              <a:solidFill>
                <a:srgbClr val="F15A22"/>
              </a:solidFill>
              <a:ea typeface="+mj-ea"/>
              <a:cs typeface="+mj-cs"/>
            </a:endParaRPr>
          </a:p>
          <a:p>
            <a:pPr marL="0" indent="0" algn="ctr">
              <a:lnSpc>
                <a:spcPct val="100000"/>
              </a:lnSpc>
              <a:spcBef>
                <a:spcPts val="0"/>
              </a:spcBef>
              <a:buNone/>
              <a:defRPr/>
            </a:pPr>
            <a:r>
              <a:rPr lang="en-US" sz="2400" b="1" i="1" dirty="0">
                <a:solidFill>
                  <a:srgbClr val="F15A22"/>
                </a:solidFill>
                <a:ea typeface="+mj-ea"/>
                <a:cs typeface="+mj-cs"/>
              </a:rPr>
              <a:t>Enjoy your class!</a:t>
            </a:r>
          </a:p>
        </p:txBody>
      </p:sp>
      <p:pic>
        <p:nvPicPr>
          <p:cNvPr id="4" name="Picture 3">
            <a:extLst>
              <a:ext uri="{FF2B5EF4-FFF2-40B4-BE49-F238E27FC236}">
                <a16:creationId xmlns:a16="http://schemas.microsoft.com/office/drawing/2014/main" id="{95608963-8F6B-4401-A4DE-383AAF02D0FD}"/>
              </a:ext>
            </a:extLst>
          </p:cNvPr>
          <p:cNvPicPr>
            <a:picLocks noChangeAspect="1"/>
          </p:cNvPicPr>
          <p:nvPr/>
        </p:nvPicPr>
        <p:blipFill>
          <a:blip r:embed="rId2"/>
          <a:stretch>
            <a:fillRect/>
          </a:stretch>
        </p:blipFill>
        <p:spPr>
          <a:xfrm>
            <a:off x="6970664" y="3019425"/>
            <a:ext cx="1830436" cy="1835001"/>
          </a:xfrm>
          <a:prstGeom prst="rect">
            <a:avLst/>
          </a:prstGeom>
        </p:spPr>
      </p:pic>
    </p:spTree>
    <p:extLst>
      <p:ext uri="{BB962C8B-B14F-4D97-AF65-F5344CB8AC3E}">
        <p14:creationId xmlns:p14="http://schemas.microsoft.com/office/powerpoint/2010/main" val="2967515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5BEC9F-E3C2-4D45-B905-A8FD972559AD}"/>
              </a:ext>
            </a:extLst>
          </p:cNvPr>
          <p:cNvSpPr>
            <a:spLocks noGrp="1"/>
          </p:cNvSpPr>
          <p:nvPr>
            <p:ph type="body" sz="quarter" idx="10"/>
          </p:nvPr>
        </p:nvSpPr>
        <p:spPr/>
        <p:txBody>
          <a:bodyPr/>
          <a:lstStyle/>
          <a:p>
            <a:r>
              <a:rPr lang="en-US" dirty="0"/>
              <a:t>Business Contracts Office</a:t>
            </a:r>
          </a:p>
        </p:txBody>
      </p:sp>
      <p:sp>
        <p:nvSpPr>
          <p:cNvPr id="3" name="TextBox 2">
            <a:extLst>
              <a:ext uri="{FF2B5EF4-FFF2-40B4-BE49-F238E27FC236}">
                <a16:creationId xmlns:a16="http://schemas.microsoft.com/office/drawing/2014/main" id="{FA67160C-83C5-1D4D-96F8-97926E29C2A7}"/>
              </a:ext>
            </a:extLst>
          </p:cNvPr>
          <p:cNvSpPr txBox="1"/>
          <p:nvPr/>
        </p:nvSpPr>
        <p:spPr>
          <a:xfrm>
            <a:off x="616688" y="2844225"/>
            <a:ext cx="4668266" cy="584775"/>
          </a:xfrm>
          <a:prstGeom prst="rect">
            <a:avLst/>
          </a:prstGeom>
          <a:noFill/>
        </p:spPr>
        <p:txBody>
          <a:bodyPr wrap="none" rtlCol="0">
            <a:spAutoFit/>
          </a:bodyPr>
          <a:lstStyle/>
          <a:p>
            <a:r>
              <a:rPr lang="en-US" sz="3200" b="1" dirty="0">
                <a:solidFill>
                  <a:srgbClr val="F15A22"/>
                </a:solidFill>
                <a:latin typeface="Helvetica" pitchFamily="2" charset="0"/>
              </a:rPr>
              <a:t>Executing the Contract</a:t>
            </a:r>
          </a:p>
        </p:txBody>
      </p:sp>
      <p:sp>
        <p:nvSpPr>
          <p:cNvPr id="4" name="Rectangle 3">
            <a:extLst>
              <a:ext uri="{FF2B5EF4-FFF2-40B4-BE49-F238E27FC236}">
                <a16:creationId xmlns:a16="http://schemas.microsoft.com/office/drawing/2014/main" id="{0F23E83B-5403-FC43-A3CD-515BE8FBB990}"/>
              </a:ext>
            </a:extLst>
          </p:cNvPr>
          <p:cNvSpPr/>
          <p:nvPr/>
        </p:nvSpPr>
        <p:spPr>
          <a:xfrm>
            <a:off x="616688" y="3354572"/>
            <a:ext cx="1923925" cy="400110"/>
          </a:xfrm>
          <a:prstGeom prst="rect">
            <a:avLst/>
          </a:prstGeom>
        </p:spPr>
        <p:txBody>
          <a:bodyPr wrap="none">
            <a:spAutoFit/>
          </a:bodyPr>
          <a:lstStyle/>
          <a:p>
            <a:r>
              <a:rPr lang="en-US" sz="2000" dirty="0"/>
              <a:t>Who can Sign?</a:t>
            </a:r>
          </a:p>
        </p:txBody>
      </p:sp>
    </p:spTree>
    <p:extLst>
      <p:ext uri="{BB962C8B-B14F-4D97-AF65-F5344CB8AC3E}">
        <p14:creationId xmlns:p14="http://schemas.microsoft.com/office/powerpoint/2010/main" val="193856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0BEA7C-C792-3547-A091-4002EB44509A}"/>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EB93EDF5-B233-1547-884C-E8C9FB3072FF}"/>
              </a:ext>
            </a:extLst>
          </p:cNvPr>
          <p:cNvSpPr/>
          <p:nvPr/>
        </p:nvSpPr>
        <p:spPr>
          <a:xfrm>
            <a:off x="579289" y="2355711"/>
            <a:ext cx="1842171" cy="954107"/>
          </a:xfrm>
          <a:prstGeom prst="rect">
            <a:avLst/>
          </a:prstGeom>
        </p:spPr>
        <p:txBody>
          <a:bodyPr wrap="none">
            <a:spAutoFit/>
          </a:bodyPr>
          <a:lstStyle/>
          <a:p>
            <a:r>
              <a:rPr lang="en-US" sz="2800" b="1" dirty="0">
                <a:solidFill>
                  <a:srgbClr val="F15A22"/>
                </a:solidFill>
                <a:latin typeface="Helvetica" pitchFamily="2" charset="0"/>
              </a:rPr>
              <a:t>Signature</a:t>
            </a:r>
          </a:p>
          <a:p>
            <a:r>
              <a:rPr lang="en-US" sz="2800" b="1" dirty="0">
                <a:solidFill>
                  <a:srgbClr val="F15A22"/>
                </a:solidFill>
                <a:latin typeface="Helvetica" pitchFamily="2" charset="0"/>
              </a:rPr>
              <a:t>Authority</a:t>
            </a:r>
          </a:p>
        </p:txBody>
      </p:sp>
      <p:sp>
        <p:nvSpPr>
          <p:cNvPr id="4" name="Rectangle 3">
            <a:extLst>
              <a:ext uri="{FF2B5EF4-FFF2-40B4-BE49-F238E27FC236}">
                <a16:creationId xmlns:a16="http://schemas.microsoft.com/office/drawing/2014/main" id="{3C19AF44-4A96-5A49-A5FA-98DA96F3BF6C}"/>
              </a:ext>
            </a:extLst>
          </p:cNvPr>
          <p:cNvSpPr/>
          <p:nvPr/>
        </p:nvSpPr>
        <p:spPr>
          <a:xfrm>
            <a:off x="612951" y="3309818"/>
            <a:ext cx="1774845" cy="369332"/>
          </a:xfrm>
          <a:prstGeom prst="rect">
            <a:avLst/>
          </a:prstGeom>
        </p:spPr>
        <p:txBody>
          <a:bodyPr wrap="none">
            <a:spAutoFit/>
          </a:bodyPr>
          <a:lstStyle/>
          <a:p>
            <a:r>
              <a:rPr lang="en-US" dirty="0"/>
              <a:t>Who can sign? </a:t>
            </a:r>
          </a:p>
        </p:txBody>
      </p:sp>
      <p:sp>
        <p:nvSpPr>
          <p:cNvPr id="5" name="Rectangle 4">
            <a:extLst>
              <a:ext uri="{FF2B5EF4-FFF2-40B4-BE49-F238E27FC236}">
                <a16:creationId xmlns:a16="http://schemas.microsoft.com/office/drawing/2014/main" id="{829C0064-9C10-5547-BC43-EEF90C8313DC}"/>
              </a:ext>
            </a:extLst>
          </p:cNvPr>
          <p:cNvSpPr/>
          <p:nvPr/>
        </p:nvSpPr>
        <p:spPr>
          <a:xfrm>
            <a:off x="2307265" y="615441"/>
            <a:ext cx="6836735" cy="5627118"/>
          </a:xfrm>
          <a:prstGeom prst="rect">
            <a:avLst/>
          </a:prstGeom>
        </p:spPr>
        <p:txBody>
          <a:bodyPr wrap="square">
            <a:spAutoFit/>
          </a:bodyPr>
          <a:lstStyle/>
          <a:p>
            <a:pPr>
              <a:lnSpc>
                <a:spcPct val="150000"/>
              </a:lnSpc>
              <a:defRPr/>
            </a:pPr>
            <a:r>
              <a:rPr lang="en-US" sz="2600" dirty="0"/>
              <a:t>President-Delegated Authority:</a:t>
            </a:r>
          </a:p>
          <a:p>
            <a:pPr lvl="1">
              <a:lnSpc>
                <a:spcPct val="150000"/>
              </a:lnSpc>
              <a:defRPr/>
            </a:pPr>
            <a:r>
              <a:rPr lang="en-US" dirty="0"/>
              <a:t>Only an individual with a written delegation of authority from the President of UTSA may execute and deliver contracts on behalf of the University. A University contract without an authorized signature may be invalid and unenforceable.</a:t>
            </a:r>
          </a:p>
          <a:p>
            <a:pPr lvl="1">
              <a:lnSpc>
                <a:spcPct val="150000"/>
              </a:lnSpc>
              <a:defRPr/>
            </a:pPr>
            <a:r>
              <a:rPr lang="en-US" dirty="0"/>
              <a:t>Currently, the President has delegated to the following positions the authority to sign business contracts:</a:t>
            </a:r>
          </a:p>
          <a:p>
            <a:pPr marL="731520" lvl="1" indent="-457200">
              <a:lnSpc>
                <a:spcPct val="150000"/>
              </a:lnSpc>
              <a:buFont typeface="+mj-lt"/>
              <a:buAutoNum type="arabicPeriod"/>
              <a:defRPr/>
            </a:pPr>
            <a:r>
              <a:rPr lang="en-US" dirty="0"/>
              <a:t>Sr. Vice President for Business Affairs, up to $2.5 Million</a:t>
            </a:r>
          </a:p>
          <a:p>
            <a:pPr marL="731520" lvl="1" indent="-457200">
              <a:lnSpc>
                <a:spcPct val="150000"/>
              </a:lnSpc>
              <a:buFont typeface="+mj-lt"/>
              <a:buAutoNum type="arabicPeriod"/>
              <a:defRPr/>
            </a:pPr>
            <a:r>
              <a:rPr lang="en-US" dirty="0"/>
              <a:t>Director of Business Contracts, up to $500K</a:t>
            </a:r>
          </a:p>
          <a:p>
            <a:pPr marL="731520" lvl="1" indent="-457200">
              <a:lnSpc>
                <a:spcPct val="150000"/>
              </a:lnSpc>
              <a:buFont typeface="+mj-lt"/>
              <a:buAutoNum type="arabicPeriod"/>
              <a:defRPr/>
            </a:pPr>
            <a:r>
              <a:rPr lang="en-US" dirty="0"/>
              <a:t>Assoc. Director of Business Contracts, up to $250K </a:t>
            </a:r>
          </a:p>
          <a:p>
            <a:pPr lvl="1">
              <a:lnSpc>
                <a:spcPct val="150000"/>
              </a:lnSpc>
              <a:defRPr/>
            </a:pPr>
            <a:r>
              <a:rPr lang="en-US" dirty="0"/>
              <a:t>For UTSA’s full delegation listing, see </a:t>
            </a:r>
            <a:r>
              <a:rPr lang="en-US" dirty="0">
                <a:hlinkClick r:id="rId2"/>
              </a:rPr>
              <a:t>https://www.utsystem.edu/documents/docs/general-counsel-documents/2016/delegation-of-authority-charts</a:t>
            </a:r>
            <a:r>
              <a:rPr lang="en-US" dirty="0"/>
              <a:t>.</a:t>
            </a:r>
          </a:p>
        </p:txBody>
      </p:sp>
    </p:spTree>
    <p:extLst>
      <p:ext uri="{BB962C8B-B14F-4D97-AF65-F5344CB8AC3E}">
        <p14:creationId xmlns:p14="http://schemas.microsoft.com/office/powerpoint/2010/main" val="114672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BBF94-7497-924A-A5AC-F941CC08B9C8}"/>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66879DDB-2DE4-924F-8153-01FB8CCF8D25}"/>
              </a:ext>
            </a:extLst>
          </p:cNvPr>
          <p:cNvSpPr/>
          <p:nvPr/>
        </p:nvSpPr>
        <p:spPr>
          <a:xfrm>
            <a:off x="615145" y="2844225"/>
            <a:ext cx="3863750" cy="584775"/>
          </a:xfrm>
          <a:prstGeom prst="rect">
            <a:avLst/>
          </a:prstGeom>
        </p:spPr>
        <p:txBody>
          <a:bodyPr wrap="none">
            <a:spAutoFit/>
          </a:bodyPr>
          <a:lstStyle/>
          <a:p>
            <a:r>
              <a:rPr lang="en-US" sz="3200" b="1" dirty="0">
                <a:solidFill>
                  <a:srgbClr val="F15A22"/>
                </a:solidFill>
                <a:latin typeface="Helvetica" pitchFamily="2" charset="0"/>
              </a:rPr>
              <a:t>Types of Contracts</a:t>
            </a:r>
          </a:p>
        </p:txBody>
      </p:sp>
      <p:sp>
        <p:nvSpPr>
          <p:cNvPr id="4" name="Rectangle 3">
            <a:extLst>
              <a:ext uri="{FF2B5EF4-FFF2-40B4-BE49-F238E27FC236}">
                <a16:creationId xmlns:a16="http://schemas.microsoft.com/office/drawing/2014/main" id="{DED1597C-A6B6-854C-BE08-A5820B8DDDB3}"/>
              </a:ext>
            </a:extLst>
          </p:cNvPr>
          <p:cNvSpPr/>
          <p:nvPr/>
        </p:nvSpPr>
        <p:spPr>
          <a:xfrm>
            <a:off x="615145" y="3429000"/>
            <a:ext cx="2822119" cy="369332"/>
          </a:xfrm>
          <a:prstGeom prst="rect">
            <a:avLst/>
          </a:prstGeom>
        </p:spPr>
        <p:txBody>
          <a:bodyPr wrap="none">
            <a:spAutoFit/>
          </a:bodyPr>
          <a:lstStyle/>
          <a:p>
            <a:r>
              <a:rPr lang="en-US" dirty="0"/>
              <a:t>Various types of contracts</a:t>
            </a:r>
          </a:p>
        </p:txBody>
      </p:sp>
    </p:spTree>
    <p:extLst>
      <p:ext uri="{BB962C8B-B14F-4D97-AF65-F5344CB8AC3E}">
        <p14:creationId xmlns:p14="http://schemas.microsoft.com/office/powerpoint/2010/main" val="317625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427549-164F-9047-B800-2EDB4FA9ECAA}"/>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2C47A7A3-AEA7-7247-96CD-C1605D003E96}"/>
              </a:ext>
            </a:extLst>
          </p:cNvPr>
          <p:cNvSpPr/>
          <p:nvPr/>
        </p:nvSpPr>
        <p:spPr>
          <a:xfrm>
            <a:off x="382772" y="843676"/>
            <a:ext cx="4572000" cy="5170646"/>
          </a:xfrm>
          <a:prstGeom prst="rect">
            <a:avLst/>
          </a:prstGeom>
        </p:spPr>
        <p:txBody>
          <a:bodyPr>
            <a:spAutoFit/>
          </a:bodyPr>
          <a:lstStyle/>
          <a:p>
            <a:pPr marL="285750" indent="-285750">
              <a:spcBef>
                <a:spcPts val="3000"/>
              </a:spcBef>
              <a:buFont typeface="Arial" panose="020B0604020202020204" pitchFamily="34" charset="0"/>
              <a:buChar char="•"/>
              <a:defRPr/>
            </a:pPr>
            <a:r>
              <a:rPr lang="en-US" dirty="0"/>
              <a:t>Affiliation &amp; International Program Agreements</a:t>
            </a:r>
          </a:p>
          <a:p>
            <a:pPr marL="285750" indent="-285750">
              <a:spcBef>
                <a:spcPts val="3000"/>
              </a:spcBef>
              <a:buFont typeface="Arial" panose="020B0604020202020204" pitchFamily="34" charset="0"/>
              <a:buChar char="•"/>
              <a:defRPr/>
            </a:pPr>
            <a:r>
              <a:rPr lang="en-US" dirty="0"/>
              <a:t>Athletic-Specific, or Student-Specific Contracts (non- procurement in nature)</a:t>
            </a:r>
          </a:p>
          <a:p>
            <a:pPr marL="285750" indent="-285750">
              <a:spcBef>
                <a:spcPts val="3000"/>
              </a:spcBef>
              <a:buFont typeface="Arial" panose="020B0604020202020204" pitchFamily="34" charset="0"/>
              <a:buChar char="•"/>
              <a:defRPr/>
            </a:pPr>
            <a:r>
              <a:rPr lang="en-US" dirty="0"/>
              <a:t>Entertainer/Artist Agreement</a:t>
            </a:r>
          </a:p>
          <a:p>
            <a:pPr marL="285750" indent="-285750">
              <a:spcBef>
                <a:spcPts val="3000"/>
              </a:spcBef>
              <a:buFont typeface="Arial" panose="020B0604020202020204" pitchFamily="34" charset="0"/>
              <a:buChar char="•"/>
              <a:defRPr/>
            </a:pPr>
            <a:r>
              <a:rPr lang="en-US" dirty="0"/>
              <a:t>Interagency Cooperation Agreements (IAC) &amp; Inter-Local Agreements</a:t>
            </a:r>
          </a:p>
          <a:p>
            <a:pPr marL="285750" indent="-285750">
              <a:spcBef>
                <a:spcPts val="3000"/>
              </a:spcBef>
              <a:buFont typeface="Arial" panose="020B0604020202020204" pitchFamily="34" charset="0"/>
              <a:buChar char="•"/>
              <a:defRPr/>
            </a:pPr>
            <a:r>
              <a:rPr lang="en-US" dirty="0"/>
              <a:t>Museum/Exhibit Agreements</a:t>
            </a:r>
          </a:p>
          <a:p>
            <a:pPr marL="285750" indent="-285750">
              <a:spcBef>
                <a:spcPts val="3000"/>
              </a:spcBef>
              <a:buFont typeface="Arial" panose="020B0604020202020204" pitchFamily="34" charset="0"/>
              <a:buChar char="•"/>
              <a:defRPr/>
            </a:pPr>
            <a:r>
              <a:rPr lang="en-US" dirty="0"/>
              <a:t>Revenue Generating Agreements</a:t>
            </a:r>
          </a:p>
          <a:p>
            <a:pPr marL="285750" indent="-285750">
              <a:spcBef>
                <a:spcPts val="3000"/>
              </a:spcBef>
              <a:buFont typeface="Arial" panose="020B0604020202020204" pitchFamily="34" charset="0"/>
              <a:buChar char="•"/>
              <a:defRPr/>
            </a:pPr>
            <a:r>
              <a:rPr lang="en-US" dirty="0"/>
              <a:t>MOUs/MOAs</a:t>
            </a:r>
          </a:p>
        </p:txBody>
      </p:sp>
      <p:sp>
        <p:nvSpPr>
          <p:cNvPr id="4" name="Rectangle 3">
            <a:extLst>
              <a:ext uri="{FF2B5EF4-FFF2-40B4-BE49-F238E27FC236}">
                <a16:creationId xmlns:a16="http://schemas.microsoft.com/office/drawing/2014/main" id="{57FCF5DB-07E4-9547-81E5-82776E98DBD2}"/>
              </a:ext>
            </a:extLst>
          </p:cNvPr>
          <p:cNvSpPr/>
          <p:nvPr/>
        </p:nvSpPr>
        <p:spPr>
          <a:xfrm>
            <a:off x="4954772" y="769328"/>
            <a:ext cx="4189228" cy="5319341"/>
          </a:xfrm>
          <a:prstGeom prst="rect">
            <a:avLst/>
          </a:prstGeom>
        </p:spPr>
        <p:txBody>
          <a:bodyPr wrap="square">
            <a:spAutoFit/>
          </a:bodyPr>
          <a:lstStyle/>
          <a:p>
            <a:pPr marL="285750" indent="-285750">
              <a:spcBef>
                <a:spcPts val="3000"/>
              </a:spcBef>
              <a:buFont typeface="Arial" panose="020B0604020202020204" pitchFamily="34" charset="0"/>
              <a:buChar char="•"/>
              <a:defRPr/>
            </a:pPr>
            <a:r>
              <a:rPr lang="en-US" dirty="0"/>
              <a:t>Participant/Speaker Agreement</a:t>
            </a:r>
          </a:p>
          <a:p>
            <a:pPr marL="285750" indent="-285750">
              <a:spcBef>
                <a:spcPts val="3000"/>
              </a:spcBef>
              <a:buFont typeface="Arial" panose="020B0604020202020204" pitchFamily="34" charset="0"/>
              <a:buChar char="•"/>
              <a:defRPr/>
            </a:pPr>
            <a:r>
              <a:rPr lang="en-US" dirty="0"/>
              <a:t>Procurement Contracts; Vendor Services</a:t>
            </a:r>
          </a:p>
          <a:p>
            <a:pPr marL="285750" indent="-285750">
              <a:spcBef>
                <a:spcPts val="3000"/>
              </a:spcBef>
              <a:buFont typeface="Arial" panose="020B0604020202020204" pitchFamily="34" charset="0"/>
              <a:buChar char="•"/>
              <a:defRPr/>
            </a:pPr>
            <a:r>
              <a:rPr lang="en-US" dirty="0"/>
              <a:t>Service Agreements (for individuals not organized as a business)</a:t>
            </a:r>
          </a:p>
          <a:p>
            <a:pPr marL="285750" indent="-285750">
              <a:spcBef>
                <a:spcPts val="3000"/>
              </a:spcBef>
              <a:buFont typeface="Arial" panose="020B0604020202020204" pitchFamily="34" charset="0"/>
              <a:buChar char="•"/>
              <a:defRPr/>
            </a:pPr>
            <a:r>
              <a:rPr lang="en-US" dirty="0"/>
              <a:t>Click Wrap Agreements</a:t>
            </a:r>
          </a:p>
          <a:p>
            <a:pPr marL="285750" indent="-285750">
              <a:lnSpc>
                <a:spcPct val="150000"/>
              </a:lnSpc>
              <a:spcBef>
                <a:spcPts val="3000"/>
              </a:spcBef>
              <a:buFont typeface="Arial" panose="020B0604020202020204" pitchFamily="34" charset="0"/>
              <a:buChar char="•"/>
              <a:defRPr/>
            </a:pPr>
            <a:r>
              <a:rPr lang="en-US" dirty="0"/>
              <a:t>Study Abroad Agreements</a:t>
            </a:r>
          </a:p>
          <a:p>
            <a:pPr marL="285750" indent="-285750">
              <a:lnSpc>
                <a:spcPct val="150000"/>
              </a:lnSpc>
              <a:buFont typeface="Arial" panose="020B0604020202020204" pitchFamily="34" charset="0"/>
              <a:buChar char="•"/>
            </a:pPr>
            <a:r>
              <a:rPr lang="en-US" dirty="0"/>
              <a:t>Software and/or Hosted License Agreements</a:t>
            </a:r>
          </a:p>
          <a:p>
            <a:pPr marL="285750" indent="-285750">
              <a:lnSpc>
                <a:spcPct val="150000"/>
              </a:lnSpc>
              <a:buFont typeface="Arial" panose="020B0604020202020204" pitchFamily="34" charset="0"/>
              <a:buChar char="•"/>
            </a:pPr>
            <a:r>
              <a:rPr lang="en-US" dirty="0"/>
              <a:t>Real Estate</a:t>
            </a:r>
          </a:p>
          <a:p>
            <a:pPr marL="285750" indent="-285750">
              <a:lnSpc>
                <a:spcPct val="150000"/>
              </a:lnSpc>
              <a:buFont typeface="Arial" panose="020B0604020202020204" pitchFamily="34" charset="0"/>
              <a:buChar char="•"/>
            </a:pPr>
            <a:r>
              <a:rPr lang="en-US" dirty="0"/>
              <a:t>Auxiliary Services</a:t>
            </a:r>
          </a:p>
        </p:txBody>
      </p:sp>
    </p:spTree>
    <p:extLst>
      <p:ext uri="{BB962C8B-B14F-4D97-AF65-F5344CB8AC3E}">
        <p14:creationId xmlns:p14="http://schemas.microsoft.com/office/powerpoint/2010/main" val="63324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66BCE-89D1-CC44-B78D-108C53CA414F}"/>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5C4F4372-64A1-294D-885D-16D06F4AC8C3}"/>
              </a:ext>
            </a:extLst>
          </p:cNvPr>
          <p:cNvSpPr/>
          <p:nvPr/>
        </p:nvSpPr>
        <p:spPr>
          <a:xfrm>
            <a:off x="614932" y="2553217"/>
            <a:ext cx="4903365" cy="1077218"/>
          </a:xfrm>
          <a:prstGeom prst="rect">
            <a:avLst/>
          </a:prstGeom>
        </p:spPr>
        <p:txBody>
          <a:bodyPr wrap="square">
            <a:spAutoFit/>
          </a:bodyPr>
          <a:lstStyle/>
          <a:p>
            <a:r>
              <a:rPr lang="en-US" sz="3200" b="1" dirty="0">
                <a:solidFill>
                  <a:srgbClr val="F15A22"/>
                </a:solidFill>
              </a:rPr>
              <a:t>Specific Business Contracts</a:t>
            </a:r>
          </a:p>
        </p:txBody>
      </p:sp>
      <p:sp>
        <p:nvSpPr>
          <p:cNvPr id="4" name="Rectangle 3">
            <a:extLst>
              <a:ext uri="{FF2B5EF4-FFF2-40B4-BE49-F238E27FC236}">
                <a16:creationId xmlns:a16="http://schemas.microsoft.com/office/drawing/2014/main" id="{88CD8E4D-BE74-3546-A44B-2CDC69C67490}"/>
              </a:ext>
            </a:extLst>
          </p:cNvPr>
          <p:cNvSpPr/>
          <p:nvPr/>
        </p:nvSpPr>
        <p:spPr>
          <a:xfrm>
            <a:off x="614932" y="3531413"/>
            <a:ext cx="4365298" cy="369332"/>
          </a:xfrm>
          <a:prstGeom prst="rect">
            <a:avLst/>
          </a:prstGeom>
        </p:spPr>
        <p:txBody>
          <a:bodyPr wrap="none">
            <a:spAutoFit/>
          </a:bodyPr>
          <a:lstStyle/>
          <a:p>
            <a:r>
              <a:rPr lang="en-US" dirty="0"/>
              <a:t>More commonly used business contracts</a:t>
            </a:r>
          </a:p>
        </p:txBody>
      </p:sp>
    </p:spTree>
    <p:extLst>
      <p:ext uri="{BB962C8B-B14F-4D97-AF65-F5344CB8AC3E}">
        <p14:creationId xmlns:p14="http://schemas.microsoft.com/office/powerpoint/2010/main" val="133737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5D9C3-2325-3A41-A175-C4C6A7C6A896}"/>
              </a:ext>
            </a:extLst>
          </p:cNvPr>
          <p:cNvSpPr>
            <a:spLocks noGrp="1"/>
          </p:cNvSpPr>
          <p:nvPr>
            <p:ph type="body" sz="quarter" idx="10"/>
          </p:nvPr>
        </p:nvSpPr>
        <p:spPr/>
        <p:txBody>
          <a:bodyPr/>
          <a:lstStyle/>
          <a:p>
            <a:r>
              <a:rPr lang="en-US" dirty="0"/>
              <a:t>Business Contracts Office</a:t>
            </a:r>
          </a:p>
        </p:txBody>
      </p:sp>
      <p:pic>
        <p:nvPicPr>
          <p:cNvPr id="3" name="Picture 2">
            <a:hlinkClick r:id="rId2"/>
            <a:extLst>
              <a:ext uri="{FF2B5EF4-FFF2-40B4-BE49-F238E27FC236}">
                <a16:creationId xmlns:a16="http://schemas.microsoft.com/office/drawing/2014/main" id="{13DF7389-EC97-714F-9626-BA683FEB54E0}"/>
              </a:ext>
            </a:extLst>
          </p:cNvPr>
          <p:cNvPicPr>
            <a:picLocks noChangeAspect="1"/>
          </p:cNvPicPr>
          <p:nvPr/>
        </p:nvPicPr>
        <p:blipFill>
          <a:blip r:embed="rId3"/>
          <a:stretch>
            <a:fillRect/>
          </a:stretch>
        </p:blipFill>
        <p:spPr>
          <a:xfrm>
            <a:off x="260350" y="727886"/>
            <a:ext cx="4831499" cy="5458968"/>
          </a:xfrm>
          <a:prstGeom prst="rect">
            <a:avLst/>
          </a:prstGeom>
          <a:effectLst>
            <a:reflection blurRad="6350" stA="52000" endA="300" endPos="5000" dir="5400000" sy="-100000" algn="bl" rotWithShape="0"/>
          </a:effectLst>
        </p:spPr>
      </p:pic>
      <p:sp>
        <p:nvSpPr>
          <p:cNvPr id="4" name="Rectangle 3">
            <a:extLst>
              <a:ext uri="{FF2B5EF4-FFF2-40B4-BE49-F238E27FC236}">
                <a16:creationId xmlns:a16="http://schemas.microsoft.com/office/drawing/2014/main" id="{FB67B143-2419-1249-AF82-6ADB9BF793DE}"/>
              </a:ext>
            </a:extLst>
          </p:cNvPr>
          <p:cNvSpPr/>
          <p:nvPr/>
        </p:nvSpPr>
        <p:spPr>
          <a:xfrm>
            <a:off x="5514562" y="1022129"/>
            <a:ext cx="2964081" cy="461665"/>
          </a:xfrm>
          <a:prstGeom prst="rect">
            <a:avLst/>
          </a:prstGeom>
        </p:spPr>
        <p:txBody>
          <a:bodyPr wrap="none">
            <a:spAutoFit/>
          </a:bodyPr>
          <a:lstStyle/>
          <a:p>
            <a:r>
              <a:rPr lang="en-US" sz="2400" b="1" dirty="0">
                <a:solidFill>
                  <a:srgbClr val="F15A22"/>
                </a:solidFill>
              </a:rPr>
              <a:t>Service Agreement</a:t>
            </a:r>
          </a:p>
        </p:txBody>
      </p:sp>
      <p:sp>
        <p:nvSpPr>
          <p:cNvPr id="5" name="Rectangle 4">
            <a:extLst>
              <a:ext uri="{FF2B5EF4-FFF2-40B4-BE49-F238E27FC236}">
                <a16:creationId xmlns:a16="http://schemas.microsoft.com/office/drawing/2014/main" id="{E3AFA933-DA86-DC47-887A-09C4947E0B04}"/>
              </a:ext>
            </a:extLst>
          </p:cNvPr>
          <p:cNvSpPr/>
          <p:nvPr/>
        </p:nvSpPr>
        <p:spPr>
          <a:xfrm>
            <a:off x="5290223" y="1483794"/>
            <a:ext cx="3593427" cy="4062651"/>
          </a:xfrm>
          <a:prstGeom prst="rect">
            <a:avLst/>
          </a:prstGeom>
        </p:spPr>
        <p:txBody>
          <a:bodyPr wrap="square">
            <a:spAutoFit/>
          </a:bodyPr>
          <a:lstStyle/>
          <a:p>
            <a:pPr marL="342900" indent="-342900">
              <a:spcBef>
                <a:spcPts val="2400"/>
              </a:spcBef>
              <a:buFont typeface="Arial" panose="020B0604020202020204" pitchFamily="34" charset="0"/>
              <a:buChar char="•"/>
              <a:defRPr/>
            </a:pPr>
            <a:r>
              <a:rPr lang="en-US" dirty="0"/>
              <a:t>Used for services from individuals or other entities not formally organized as a business </a:t>
            </a:r>
            <a:endParaRPr lang="en-US" sz="1200" dirty="0"/>
          </a:p>
          <a:p>
            <a:pPr marL="342900" indent="-342900">
              <a:spcBef>
                <a:spcPts val="2400"/>
              </a:spcBef>
              <a:buFont typeface="Arial" panose="020B0604020202020204" pitchFamily="34" charset="0"/>
              <a:buChar char="•"/>
              <a:defRPr/>
            </a:pPr>
            <a:r>
              <a:rPr lang="en-US" dirty="0"/>
              <a:t>Small dollar: Total Value not to exceed $15,000 (including reimbursable expenses)</a:t>
            </a:r>
          </a:p>
          <a:p>
            <a:pPr marL="342900" indent="-342900">
              <a:spcBef>
                <a:spcPts val="2400"/>
              </a:spcBef>
              <a:buFont typeface="Arial" panose="020B0604020202020204" pitchFamily="34" charset="0"/>
              <a:buChar char="•"/>
              <a:defRPr/>
            </a:pPr>
            <a:r>
              <a:rPr lang="en-US" dirty="0"/>
              <a:t>After the Fact Purchases (More detail to follow)</a:t>
            </a:r>
          </a:p>
          <a:p>
            <a:pPr marL="342900" indent="-342900">
              <a:spcBef>
                <a:spcPts val="2400"/>
              </a:spcBef>
              <a:buFont typeface="Arial" panose="020B0604020202020204" pitchFamily="34" charset="0"/>
              <a:buChar char="•"/>
              <a:defRPr/>
            </a:pPr>
            <a:r>
              <a:rPr lang="en-US" dirty="0"/>
              <a:t>Details of Service Agreement (Critical Nature of Exhibits)</a:t>
            </a:r>
          </a:p>
        </p:txBody>
      </p:sp>
    </p:spTree>
    <p:extLst>
      <p:ext uri="{BB962C8B-B14F-4D97-AF65-F5344CB8AC3E}">
        <p14:creationId xmlns:p14="http://schemas.microsoft.com/office/powerpoint/2010/main" val="55947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01752-2DA3-E940-A0F0-441130F860C7}"/>
              </a:ext>
            </a:extLst>
          </p:cNvPr>
          <p:cNvSpPr>
            <a:spLocks noGrp="1"/>
          </p:cNvSpPr>
          <p:nvPr>
            <p:ph type="body" sz="quarter" idx="10"/>
          </p:nvPr>
        </p:nvSpPr>
        <p:spPr/>
        <p:txBody>
          <a:bodyPr/>
          <a:lstStyle/>
          <a:p>
            <a:r>
              <a:rPr lang="en-US" dirty="0"/>
              <a:t>Business Contracts Office</a:t>
            </a:r>
          </a:p>
        </p:txBody>
      </p:sp>
      <p:pic>
        <p:nvPicPr>
          <p:cNvPr id="3" name="Picture 2">
            <a:hlinkClick r:id="rId2"/>
            <a:extLst>
              <a:ext uri="{FF2B5EF4-FFF2-40B4-BE49-F238E27FC236}">
                <a16:creationId xmlns:a16="http://schemas.microsoft.com/office/drawing/2014/main" id="{7BB77485-D84D-3943-B36D-BEA4CE1003DF}"/>
              </a:ext>
            </a:extLst>
          </p:cNvPr>
          <p:cNvPicPr>
            <a:picLocks noChangeAspect="1"/>
          </p:cNvPicPr>
          <p:nvPr/>
        </p:nvPicPr>
        <p:blipFill>
          <a:blip r:embed="rId3"/>
          <a:stretch>
            <a:fillRect/>
          </a:stretch>
        </p:blipFill>
        <p:spPr>
          <a:xfrm>
            <a:off x="4461106" y="749717"/>
            <a:ext cx="4518237" cy="5579591"/>
          </a:xfrm>
          <a:prstGeom prst="roundRect">
            <a:avLst>
              <a:gd name="adj" fmla="val 4167"/>
            </a:avLst>
          </a:prstGeom>
          <a:solidFill>
            <a:srgbClr val="FFFFFF"/>
          </a:solidFill>
          <a:ln w="76200" cap="sq">
            <a:solidFill>
              <a:srgbClr val="EAEAEA"/>
            </a:solidFill>
            <a:miter lim="800000"/>
          </a:ln>
          <a:effectLst>
            <a:reflection blurRad="12700" stA="10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Rectangle 3">
            <a:extLst>
              <a:ext uri="{FF2B5EF4-FFF2-40B4-BE49-F238E27FC236}">
                <a16:creationId xmlns:a16="http://schemas.microsoft.com/office/drawing/2014/main" id="{07026687-8274-5448-86F1-531E49E4BF3A}"/>
              </a:ext>
            </a:extLst>
          </p:cNvPr>
          <p:cNvSpPr/>
          <p:nvPr/>
        </p:nvSpPr>
        <p:spPr>
          <a:xfrm>
            <a:off x="615355" y="917610"/>
            <a:ext cx="4647762" cy="830997"/>
          </a:xfrm>
          <a:prstGeom prst="rect">
            <a:avLst/>
          </a:prstGeom>
        </p:spPr>
        <p:txBody>
          <a:bodyPr wrap="square">
            <a:spAutoFit/>
          </a:bodyPr>
          <a:lstStyle/>
          <a:p>
            <a:r>
              <a:rPr lang="en-US" sz="2400" b="1" dirty="0">
                <a:solidFill>
                  <a:srgbClr val="F15A22"/>
                </a:solidFill>
                <a:latin typeface="Helvetica" pitchFamily="2" charset="0"/>
              </a:rPr>
              <a:t>Participant, Speaker, Evaluator Agreement</a:t>
            </a:r>
          </a:p>
        </p:txBody>
      </p:sp>
      <p:sp>
        <p:nvSpPr>
          <p:cNvPr id="5" name="Rectangle 4">
            <a:extLst>
              <a:ext uri="{FF2B5EF4-FFF2-40B4-BE49-F238E27FC236}">
                <a16:creationId xmlns:a16="http://schemas.microsoft.com/office/drawing/2014/main" id="{D9EE0CE8-927B-3D4D-8AA3-CC0271DAC89B}"/>
              </a:ext>
            </a:extLst>
          </p:cNvPr>
          <p:cNvSpPr/>
          <p:nvPr/>
        </p:nvSpPr>
        <p:spPr>
          <a:xfrm>
            <a:off x="261246" y="1824291"/>
            <a:ext cx="4199860" cy="4118050"/>
          </a:xfrm>
          <a:prstGeom prst="rect">
            <a:avLst/>
          </a:prstGeom>
        </p:spPr>
        <p:txBody>
          <a:bodyPr wrap="square">
            <a:spAutoFit/>
          </a:bodyPr>
          <a:lstStyle/>
          <a:p>
            <a:pPr marL="285750" indent="-285750">
              <a:lnSpc>
                <a:spcPct val="80000"/>
              </a:lnSpc>
              <a:spcBef>
                <a:spcPts val="2400"/>
              </a:spcBef>
              <a:buFont typeface="Arial" panose="020B0604020202020204" pitchFamily="34" charset="0"/>
              <a:buChar char="•"/>
              <a:defRPr/>
            </a:pPr>
            <a:r>
              <a:rPr lang="en-US" dirty="0"/>
              <a:t>Used for speakers, lecturers, evaluator, or to provide compensation to individuals participating in formal University events</a:t>
            </a:r>
            <a:endParaRPr lang="en-US" sz="500" dirty="0"/>
          </a:p>
          <a:p>
            <a:pPr marL="285750" indent="-285750">
              <a:lnSpc>
                <a:spcPct val="80000"/>
              </a:lnSpc>
              <a:spcBef>
                <a:spcPts val="2400"/>
              </a:spcBef>
              <a:buFont typeface="Arial" panose="020B0604020202020204" pitchFamily="34" charset="0"/>
              <a:buChar char="•"/>
              <a:defRPr/>
            </a:pPr>
            <a:r>
              <a:rPr lang="en-US" dirty="0"/>
              <a:t>Used to contract with individuals or other entities not formally organized as a business</a:t>
            </a:r>
          </a:p>
          <a:p>
            <a:pPr marL="285750" indent="-285750">
              <a:lnSpc>
                <a:spcPct val="80000"/>
              </a:lnSpc>
              <a:spcBef>
                <a:spcPts val="2400"/>
              </a:spcBef>
              <a:buFont typeface="Arial" panose="020B0604020202020204" pitchFamily="34" charset="0"/>
              <a:buChar char="•"/>
              <a:defRPr/>
            </a:pPr>
            <a:r>
              <a:rPr lang="en-US" dirty="0"/>
              <a:t>Small dollar: Total Value not to exceed $15,000 (including reimbursable expenses)</a:t>
            </a:r>
          </a:p>
          <a:p>
            <a:pPr marL="285750" indent="-285750">
              <a:lnSpc>
                <a:spcPct val="80000"/>
              </a:lnSpc>
              <a:spcBef>
                <a:spcPts val="2400"/>
              </a:spcBef>
              <a:buFont typeface="Arial" panose="020B0604020202020204" pitchFamily="34" charset="0"/>
              <a:buChar char="•"/>
              <a:defRPr/>
            </a:pPr>
            <a:r>
              <a:rPr lang="en-US" dirty="0"/>
              <a:t>Details of Participant/Speaker/Evaluator Agreement</a:t>
            </a:r>
          </a:p>
        </p:txBody>
      </p:sp>
    </p:spTree>
    <p:extLst>
      <p:ext uri="{BB962C8B-B14F-4D97-AF65-F5344CB8AC3E}">
        <p14:creationId xmlns:p14="http://schemas.microsoft.com/office/powerpoint/2010/main" val="149225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CFE344-1DE7-D748-8849-21B0E5838DFF}"/>
              </a:ext>
            </a:extLst>
          </p:cNvPr>
          <p:cNvSpPr>
            <a:spLocks noGrp="1"/>
          </p:cNvSpPr>
          <p:nvPr>
            <p:ph type="body" sz="quarter" idx="10"/>
          </p:nvPr>
        </p:nvSpPr>
        <p:spPr/>
        <p:txBody>
          <a:bodyPr/>
          <a:lstStyle/>
          <a:p>
            <a:r>
              <a:rPr lang="en-US" dirty="0"/>
              <a:t>Business Contracts Office</a:t>
            </a:r>
          </a:p>
        </p:txBody>
      </p:sp>
      <p:pic>
        <p:nvPicPr>
          <p:cNvPr id="3" name="Picture 2">
            <a:hlinkClick r:id="rId2"/>
            <a:extLst>
              <a:ext uri="{FF2B5EF4-FFF2-40B4-BE49-F238E27FC236}">
                <a16:creationId xmlns:a16="http://schemas.microsoft.com/office/drawing/2014/main" id="{83D7A18A-F3B3-064A-AA71-56EE1B737FA7}"/>
              </a:ext>
            </a:extLst>
          </p:cNvPr>
          <p:cNvPicPr>
            <a:picLocks noChangeAspect="1"/>
          </p:cNvPicPr>
          <p:nvPr/>
        </p:nvPicPr>
        <p:blipFill>
          <a:blip r:embed="rId3"/>
          <a:stretch>
            <a:fillRect/>
          </a:stretch>
        </p:blipFill>
        <p:spPr>
          <a:xfrm>
            <a:off x="379394" y="797441"/>
            <a:ext cx="4406726" cy="5467059"/>
          </a:xfrm>
          <a:prstGeom prst="roundRect">
            <a:avLst>
              <a:gd name="adj" fmla="val 4167"/>
            </a:avLst>
          </a:prstGeom>
          <a:solidFill>
            <a:srgbClr val="FFFFFF"/>
          </a:solidFill>
          <a:ln w="76200" cap="sq">
            <a:solidFill>
              <a:srgbClr val="EAEAEA"/>
            </a:solidFill>
            <a:miter lim="800000"/>
          </a:ln>
          <a:effectLst>
            <a:reflection blurRad="12700" stA="10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Rectangle 3">
            <a:extLst>
              <a:ext uri="{FF2B5EF4-FFF2-40B4-BE49-F238E27FC236}">
                <a16:creationId xmlns:a16="http://schemas.microsoft.com/office/drawing/2014/main" id="{4E08BAA0-68D2-A048-8207-C8427907940D}"/>
              </a:ext>
            </a:extLst>
          </p:cNvPr>
          <p:cNvSpPr/>
          <p:nvPr/>
        </p:nvSpPr>
        <p:spPr>
          <a:xfrm>
            <a:off x="5396565" y="1013617"/>
            <a:ext cx="4130208" cy="830997"/>
          </a:xfrm>
          <a:prstGeom prst="rect">
            <a:avLst/>
          </a:prstGeom>
        </p:spPr>
        <p:txBody>
          <a:bodyPr wrap="square">
            <a:spAutoFit/>
          </a:bodyPr>
          <a:lstStyle/>
          <a:p>
            <a:r>
              <a:rPr lang="en-US" sz="2400" b="1" dirty="0">
                <a:solidFill>
                  <a:srgbClr val="F15A22"/>
                </a:solidFill>
                <a:latin typeface="Helvetica" pitchFamily="2" charset="0"/>
              </a:rPr>
              <a:t>Entertainer, Artist, Promoter Agreement</a:t>
            </a:r>
          </a:p>
        </p:txBody>
      </p:sp>
      <p:sp>
        <p:nvSpPr>
          <p:cNvPr id="5" name="Rectangle 4">
            <a:extLst>
              <a:ext uri="{FF2B5EF4-FFF2-40B4-BE49-F238E27FC236}">
                <a16:creationId xmlns:a16="http://schemas.microsoft.com/office/drawing/2014/main" id="{00790F4F-22B3-5447-9AA0-5A64FDC83A1E}"/>
              </a:ext>
            </a:extLst>
          </p:cNvPr>
          <p:cNvSpPr/>
          <p:nvPr/>
        </p:nvSpPr>
        <p:spPr>
          <a:xfrm>
            <a:off x="4934976" y="1961572"/>
            <a:ext cx="4209024" cy="3508653"/>
          </a:xfrm>
          <a:prstGeom prst="rect">
            <a:avLst/>
          </a:prstGeom>
        </p:spPr>
        <p:txBody>
          <a:bodyPr wrap="square">
            <a:spAutoFit/>
          </a:bodyPr>
          <a:lstStyle/>
          <a:p>
            <a:pPr marL="285750" indent="-285750">
              <a:spcBef>
                <a:spcPts val="2400"/>
              </a:spcBef>
              <a:buFont typeface="Arial" panose="020B0604020202020204" pitchFamily="34" charset="0"/>
              <a:buChar char="•"/>
              <a:defRPr/>
            </a:pPr>
            <a:r>
              <a:rPr lang="en-US" dirty="0"/>
              <a:t>Used for artists, entertainers, or performers</a:t>
            </a:r>
          </a:p>
          <a:p>
            <a:pPr marL="285750" indent="-285750">
              <a:spcBef>
                <a:spcPts val="2400"/>
              </a:spcBef>
              <a:buFont typeface="Arial" panose="020B0604020202020204" pitchFamily="34" charset="0"/>
              <a:buChar char="•"/>
              <a:defRPr/>
            </a:pPr>
            <a:r>
              <a:rPr lang="en-US" dirty="0"/>
              <a:t>Used to contract with </a:t>
            </a:r>
            <a:r>
              <a:rPr lang="en-US" i="1" u="sng" dirty="0"/>
              <a:t>both</a:t>
            </a:r>
            <a:r>
              <a:rPr lang="en-US" dirty="0"/>
              <a:t> individuals and companies</a:t>
            </a:r>
          </a:p>
          <a:p>
            <a:pPr marL="285750" indent="-285750">
              <a:spcBef>
                <a:spcPts val="2400"/>
              </a:spcBef>
              <a:buFont typeface="Arial" panose="020B0604020202020204" pitchFamily="34" charset="0"/>
              <a:buChar char="•"/>
              <a:defRPr/>
            </a:pPr>
            <a:r>
              <a:rPr lang="en-US" dirty="0"/>
              <a:t>Exempt from Competitive Procurement: Value can exceed $15,000</a:t>
            </a:r>
          </a:p>
          <a:p>
            <a:pPr marL="285750" indent="-285750">
              <a:spcBef>
                <a:spcPts val="2400"/>
              </a:spcBef>
              <a:buFont typeface="Arial" panose="020B0604020202020204" pitchFamily="34" charset="0"/>
              <a:buChar char="•"/>
              <a:defRPr/>
            </a:pPr>
            <a:r>
              <a:rPr lang="en-US" dirty="0"/>
              <a:t>Details of Entertainer/Artist Agreement</a:t>
            </a:r>
          </a:p>
        </p:txBody>
      </p:sp>
    </p:spTree>
    <p:extLst>
      <p:ext uri="{BB962C8B-B14F-4D97-AF65-F5344CB8AC3E}">
        <p14:creationId xmlns:p14="http://schemas.microsoft.com/office/powerpoint/2010/main" val="119318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579AD9-3AB0-6048-81EC-DDD37075DB6B}"/>
              </a:ext>
            </a:extLst>
          </p:cNvPr>
          <p:cNvSpPr>
            <a:spLocks noGrp="1"/>
          </p:cNvSpPr>
          <p:nvPr>
            <p:ph type="body" sz="quarter" idx="10"/>
          </p:nvPr>
        </p:nvSpPr>
        <p:spPr/>
        <p:txBody>
          <a:bodyPr/>
          <a:lstStyle/>
          <a:p>
            <a:r>
              <a:rPr lang="en-US" dirty="0"/>
              <a:t>Business Contracts Office</a:t>
            </a:r>
          </a:p>
        </p:txBody>
      </p:sp>
      <p:pic>
        <p:nvPicPr>
          <p:cNvPr id="3" name="Picture 2">
            <a:hlinkClick r:id="rId2"/>
            <a:extLst>
              <a:ext uri="{FF2B5EF4-FFF2-40B4-BE49-F238E27FC236}">
                <a16:creationId xmlns:a16="http://schemas.microsoft.com/office/drawing/2014/main" id="{A139C773-DC10-0948-96FD-358CEE1FD033}"/>
              </a:ext>
            </a:extLst>
          </p:cNvPr>
          <p:cNvPicPr>
            <a:picLocks noChangeAspect="1"/>
          </p:cNvPicPr>
          <p:nvPr/>
        </p:nvPicPr>
        <p:blipFill>
          <a:blip r:embed="rId3"/>
          <a:stretch>
            <a:fillRect/>
          </a:stretch>
        </p:blipFill>
        <p:spPr>
          <a:xfrm>
            <a:off x="77242" y="1161216"/>
            <a:ext cx="4514297" cy="5101361"/>
          </a:xfrm>
          <a:prstGeom prst="rect">
            <a:avLst/>
          </a:prstGeom>
          <a:ln>
            <a:noFill/>
          </a:ln>
          <a:effectLst>
            <a:reflection blurRad="12700" stA="1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hlinkClick r:id="rId2"/>
            <a:extLst>
              <a:ext uri="{FF2B5EF4-FFF2-40B4-BE49-F238E27FC236}">
                <a16:creationId xmlns:a16="http://schemas.microsoft.com/office/drawing/2014/main" id="{D3E8A062-0BC9-6741-B430-2F2029925F17}"/>
              </a:ext>
            </a:extLst>
          </p:cNvPr>
          <p:cNvPicPr>
            <a:picLocks noChangeAspect="1"/>
          </p:cNvPicPr>
          <p:nvPr/>
        </p:nvPicPr>
        <p:blipFill>
          <a:blip r:embed="rId4"/>
          <a:stretch>
            <a:fillRect/>
          </a:stretch>
        </p:blipFill>
        <p:spPr>
          <a:xfrm>
            <a:off x="1179217" y="1202274"/>
            <a:ext cx="4316815" cy="5019244"/>
          </a:xfrm>
          <a:prstGeom prst="rect">
            <a:avLst/>
          </a:prstGeom>
          <a:ln>
            <a:solidFill>
              <a:schemeClr val="bg1"/>
            </a:solidFill>
          </a:ln>
          <a:effectLst>
            <a:reflection blurRad="12700" stA="1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a:extLst>
              <a:ext uri="{FF2B5EF4-FFF2-40B4-BE49-F238E27FC236}">
                <a16:creationId xmlns:a16="http://schemas.microsoft.com/office/drawing/2014/main" id="{727FA22B-30E8-6349-AF77-A61D8F66F5EC}"/>
              </a:ext>
            </a:extLst>
          </p:cNvPr>
          <p:cNvSpPr/>
          <p:nvPr/>
        </p:nvSpPr>
        <p:spPr>
          <a:xfrm>
            <a:off x="5496032" y="745716"/>
            <a:ext cx="3570726" cy="830997"/>
          </a:xfrm>
          <a:prstGeom prst="rect">
            <a:avLst/>
          </a:prstGeom>
        </p:spPr>
        <p:txBody>
          <a:bodyPr wrap="square">
            <a:spAutoFit/>
          </a:bodyPr>
          <a:lstStyle/>
          <a:p>
            <a:r>
              <a:rPr lang="en-US" sz="2400" b="1" dirty="0">
                <a:solidFill>
                  <a:srgbClr val="F15A22"/>
                </a:solidFill>
                <a:latin typeface="Helvetica" pitchFamily="2" charset="0"/>
              </a:rPr>
              <a:t>Interagency &amp; Interlocal Agreements</a:t>
            </a:r>
          </a:p>
        </p:txBody>
      </p:sp>
      <p:sp>
        <p:nvSpPr>
          <p:cNvPr id="6" name="Rectangle 5">
            <a:extLst>
              <a:ext uri="{FF2B5EF4-FFF2-40B4-BE49-F238E27FC236}">
                <a16:creationId xmlns:a16="http://schemas.microsoft.com/office/drawing/2014/main" id="{8173A0E7-01F1-A74A-BE76-21F2C6A7009C}"/>
              </a:ext>
            </a:extLst>
          </p:cNvPr>
          <p:cNvSpPr/>
          <p:nvPr/>
        </p:nvSpPr>
        <p:spPr>
          <a:xfrm>
            <a:off x="5178055" y="1453722"/>
            <a:ext cx="4136065" cy="5026954"/>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US" dirty="0">
                <a:solidFill>
                  <a:srgbClr val="0C2340"/>
                </a:solidFill>
              </a:rPr>
              <a:t>Used for contracts with other State of Texas Government entities</a:t>
            </a:r>
            <a:r>
              <a:rPr lang="en-US" sz="1600" dirty="0">
                <a:solidFill>
                  <a:srgbClr val="0C2340"/>
                </a:solidFill>
              </a:rPr>
              <a:t>	</a:t>
            </a:r>
          </a:p>
          <a:p>
            <a:pPr marL="285750" indent="-285750">
              <a:lnSpc>
                <a:spcPct val="150000"/>
              </a:lnSpc>
              <a:buFont typeface="Arial" panose="020B0604020202020204" pitchFamily="34" charset="0"/>
              <a:buChar char="•"/>
              <a:defRPr/>
            </a:pPr>
            <a:r>
              <a:rPr lang="en-US" dirty="0">
                <a:solidFill>
                  <a:srgbClr val="0C2340"/>
                </a:solidFill>
              </a:rPr>
              <a:t>Interagency: Contracts with other State agencies</a:t>
            </a:r>
          </a:p>
          <a:p>
            <a:pPr marL="285750" indent="-285750">
              <a:lnSpc>
                <a:spcPct val="150000"/>
              </a:lnSpc>
              <a:buFont typeface="Arial" panose="020B0604020202020204" pitchFamily="34" charset="0"/>
              <a:buChar char="•"/>
              <a:defRPr/>
            </a:pPr>
            <a:r>
              <a:rPr lang="en-US" dirty="0">
                <a:solidFill>
                  <a:srgbClr val="0C2340"/>
                </a:solidFill>
              </a:rPr>
              <a:t>Interlocal: Contracts with Texas municipal, county, and local government entities (also includes political subdivisions of the State, such as school districts)</a:t>
            </a:r>
          </a:p>
          <a:p>
            <a:pPr marL="285750" indent="-285750">
              <a:lnSpc>
                <a:spcPct val="150000"/>
              </a:lnSpc>
              <a:buFont typeface="Arial" panose="020B0604020202020204" pitchFamily="34" charset="0"/>
              <a:buChar char="•"/>
              <a:defRPr/>
            </a:pPr>
            <a:r>
              <a:rPr lang="en-US" dirty="0">
                <a:solidFill>
                  <a:srgbClr val="0C2340"/>
                </a:solidFill>
              </a:rPr>
              <a:t>Exempt from Competitive Procurement: Value can exceed $15,000 (with certain exceptions)</a:t>
            </a:r>
          </a:p>
        </p:txBody>
      </p:sp>
    </p:spTree>
    <p:extLst>
      <p:ext uri="{BB962C8B-B14F-4D97-AF65-F5344CB8AC3E}">
        <p14:creationId xmlns:p14="http://schemas.microsoft.com/office/powerpoint/2010/main" val="3938537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E37152-C76E-2C48-B86C-626788851133}"/>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F15B47C7-1317-EF48-B39E-871A7E01222A}"/>
              </a:ext>
            </a:extLst>
          </p:cNvPr>
          <p:cNvSpPr/>
          <p:nvPr/>
        </p:nvSpPr>
        <p:spPr>
          <a:xfrm>
            <a:off x="387151" y="1095836"/>
            <a:ext cx="4184849" cy="830997"/>
          </a:xfrm>
          <a:prstGeom prst="rect">
            <a:avLst/>
          </a:prstGeom>
        </p:spPr>
        <p:txBody>
          <a:bodyPr wrap="square">
            <a:spAutoFit/>
          </a:bodyPr>
          <a:lstStyle/>
          <a:p>
            <a:r>
              <a:rPr lang="en-US" sz="2400" b="1" dirty="0">
                <a:solidFill>
                  <a:srgbClr val="F15A22"/>
                </a:solidFill>
              </a:rPr>
              <a:t>Educational Experience Agreements </a:t>
            </a:r>
          </a:p>
        </p:txBody>
      </p:sp>
      <p:sp>
        <p:nvSpPr>
          <p:cNvPr id="4" name="Rectangle 3">
            <a:extLst>
              <a:ext uri="{FF2B5EF4-FFF2-40B4-BE49-F238E27FC236}">
                <a16:creationId xmlns:a16="http://schemas.microsoft.com/office/drawing/2014/main" id="{54772F39-92B5-6C4C-A2F6-38C6EEF91EE4}"/>
              </a:ext>
            </a:extLst>
          </p:cNvPr>
          <p:cNvSpPr/>
          <p:nvPr/>
        </p:nvSpPr>
        <p:spPr>
          <a:xfrm>
            <a:off x="305218" y="1982556"/>
            <a:ext cx="4572000" cy="2949462"/>
          </a:xfrm>
          <a:prstGeom prst="rect">
            <a:avLst/>
          </a:prstGeom>
        </p:spPr>
        <p:txBody>
          <a:bodyPr>
            <a:spAutoFit/>
          </a:bodyPr>
          <a:lstStyle/>
          <a:p>
            <a:pPr marL="285750" indent="-285750">
              <a:lnSpc>
                <a:spcPct val="150000"/>
              </a:lnSpc>
              <a:buFont typeface="Arial" panose="020B0604020202020204" pitchFamily="34" charset="0"/>
              <a:buChar char="•"/>
              <a:defRPr/>
            </a:pPr>
            <a:r>
              <a:rPr lang="en-US" dirty="0"/>
              <a:t>Used to establish student internships</a:t>
            </a:r>
          </a:p>
          <a:p>
            <a:pPr marL="285750" indent="-285750">
              <a:lnSpc>
                <a:spcPct val="150000"/>
              </a:lnSpc>
              <a:buFont typeface="Arial" panose="020B0604020202020204" pitchFamily="34" charset="0"/>
              <a:buChar char="•"/>
              <a:defRPr/>
            </a:pPr>
            <a:r>
              <a:rPr lang="en-US" dirty="0"/>
              <a:t>No exchange of funds</a:t>
            </a:r>
          </a:p>
          <a:p>
            <a:pPr marL="285750" indent="-285750">
              <a:lnSpc>
                <a:spcPct val="150000"/>
              </a:lnSpc>
              <a:buFont typeface="Arial" panose="020B0604020202020204" pitchFamily="34" charset="0"/>
              <a:buChar char="•"/>
              <a:defRPr/>
            </a:pPr>
            <a:r>
              <a:rPr lang="en-US" dirty="0"/>
              <a:t>Changes to Standard Template Requires UT System Approval</a:t>
            </a:r>
          </a:p>
          <a:p>
            <a:pPr marL="285750" indent="-285750">
              <a:lnSpc>
                <a:spcPct val="150000"/>
              </a:lnSpc>
              <a:buFont typeface="Arial" panose="020B0604020202020204" pitchFamily="34" charset="0"/>
              <a:buChar char="•"/>
              <a:defRPr/>
            </a:pPr>
            <a:r>
              <a:rPr lang="en-US" dirty="0"/>
              <a:t>Requires both Affiliation and Accompanying Program Agreement</a:t>
            </a:r>
          </a:p>
          <a:p>
            <a:pPr marL="285750" indent="-285750">
              <a:lnSpc>
                <a:spcPct val="150000"/>
              </a:lnSpc>
              <a:buFont typeface="Arial" panose="020B0604020202020204" pitchFamily="34" charset="0"/>
              <a:buChar char="•"/>
              <a:defRPr/>
            </a:pPr>
            <a:r>
              <a:rPr lang="en-US" dirty="0"/>
              <a:t>Send Information Form to vendor</a:t>
            </a:r>
          </a:p>
        </p:txBody>
      </p:sp>
      <p:pic>
        <p:nvPicPr>
          <p:cNvPr id="5" name="Picture 4">
            <a:hlinkClick r:id="rId2"/>
            <a:extLst>
              <a:ext uri="{FF2B5EF4-FFF2-40B4-BE49-F238E27FC236}">
                <a16:creationId xmlns:a16="http://schemas.microsoft.com/office/drawing/2014/main" id="{7CE4B62B-DDF7-5F4C-B3CF-3EE3BC5DAB14}"/>
              </a:ext>
            </a:extLst>
          </p:cNvPr>
          <p:cNvPicPr>
            <a:picLocks noChangeAspect="1"/>
          </p:cNvPicPr>
          <p:nvPr/>
        </p:nvPicPr>
        <p:blipFill>
          <a:blip r:embed="rId3"/>
          <a:stretch>
            <a:fillRect/>
          </a:stretch>
        </p:blipFill>
        <p:spPr>
          <a:xfrm>
            <a:off x="4572000" y="738383"/>
            <a:ext cx="4465674" cy="5609581"/>
          </a:xfrm>
          <a:prstGeom prst="rect">
            <a:avLst/>
          </a:prstGeom>
          <a:effectLst/>
        </p:spPr>
      </p:pic>
    </p:spTree>
    <p:extLst>
      <p:ext uri="{BB962C8B-B14F-4D97-AF65-F5344CB8AC3E}">
        <p14:creationId xmlns:p14="http://schemas.microsoft.com/office/powerpoint/2010/main" val="379939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rgbClr val="0C2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443" y="3849904"/>
            <a:ext cx="3624072" cy="658368"/>
          </a:xfrm>
          <a:prstGeom prst="rect">
            <a:avLst/>
          </a:prstGeom>
        </p:spPr>
      </p:pic>
      <p:cxnSp>
        <p:nvCxnSpPr>
          <p:cNvPr id="22" name="Straight Connector 21"/>
          <p:cNvCxnSpPr/>
          <p:nvPr/>
        </p:nvCxnSpPr>
        <p:spPr>
          <a:xfrm>
            <a:off x="3886200" y="3849904"/>
            <a:ext cx="0" cy="1420959"/>
          </a:xfrm>
          <a:prstGeom prst="line">
            <a:avLst/>
          </a:prstGeom>
          <a:ln w="25400">
            <a:solidFill>
              <a:srgbClr val="F15A22"/>
            </a:solidFill>
          </a:ln>
        </p:spPr>
        <p:style>
          <a:lnRef idx="2">
            <a:schemeClr val="accent1"/>
          </a:lnRef>
          <a:fillRef idx="0">
            <a:schemeClr val="accent1"/>
          </a:fillRef>
          <a:effectRef idx="1">
            <a:schemeClr val="accent1"/>
          </a:effectRef>
          <a:fontRef idx="minor">
            <a:schemeClr val="tx1"/>
          </a:fontRef>
        </p:style>
      </p:cxnSp>
      <p:sp>
        <p:nvSpPr>
          <p:cNvPr id="8" name="TextBox 18">
            <a:extLst>
              <a:ext uri="{FF2B5EF4-FFF2-40B4-BE49-F238E27FC236}">
                <a16:creationId xmlns:a16="http://schemas.microsoft.com/office/drawing/2014/main" id="{4D1A5B6A-FFBB-4812-B260-B1729963B5C2}"/>
              </a:ext>
            </a:extLst>
          </p:cNvPr>
          <p:cNvSpPr txBox="1"/>
          <p:nvPr/>
        </p:nvSpPr>
        <p:spPr>
          <a:xfrm>
            <a:off x="4088258" y="4594771"/>
            <a:ext cx="480041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26000"/>
                </a:solidFill>
                <a:latin typeface="Helvetica"/>
                <a:cs typeface="Helvetica"/>
              </a:rPr>
              <a:t>Business Service Contracts</a:t>
            </a:r>
          </a:p>
        </p:txBody>
      </p:sp>
      <p:sp>
        <p:nvSpPr>
          <p:cNvPr id="9" name="TextBox 19">
            <a:extLst>
              <a:ext uri="{FF2B5EF4-FFF2-40B4-BE49-F238E27FC236}">
                <a16:creationId xmlns:a16="http://schemas.microsoft.com/office/drawing/2014/main" id="{A8A2CADD-1A29-418E-84A2-E48B0619B7C2}"/>
              </a:ext>
            </a:extLst>
          </p:cNvPr>
          <p:cNvSpPr txBox="1"/>
          <p:nvPr/>
        </p:nvSpPr>
        <p:spPr>
          <a:xfrm>
            <a:off x="4088257" y="4964103"/>
            <a:ext cx="480041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F15A22"/>
                </a:solidFill>
              </a:rPr>
              <a:t>Policies and Procedures – AM541</a:t>
            </a:r>
          </a:p>
        </p:txBody>
      </p:sp>
    </p:spTree>
    <p:extLst>
      <p:ext uri="{BB962C8B-B14F-4D97-AF65-F5344CB8AC3E}">
        <p14:creationId xmlns:p14="http://schemas.microsoft.com/office/powerpoint/2010/main" val="120958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7F95BA-D3F8-D747-A55A-67A5792703CE}"/>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E94F43E1-FE2E-7A42-B192-B2FCB4DC4DA1}"/>
              </a:ext>
            </a:extLst>
          </p:cNvPr>
          <p:cNvSpPr/>
          <p:nvPr/>
        </p:nvSpPr>
        <p:spPr>
          <a:xfrm>
            <a:off x="615198" y="2351782"/>
            <a:ext cx="5976988" cy="1077218"/>
          </a:xfrm>
          <a:prstGeom prst="rect">
            <a:avLst/>
          </a:prstGeom>
        </p:spPr>
        <p:txBody>
          <a:bodyPr wrap="square">
            <a:spAutoFit/>
          </a:bodyPr>
          <a:lstStyle/>
          <a:p>
            <a:r>
              <a:rPr lang="en-US" sz="3200" b="1" dirty="0">
                <a:solidFill>
                  <a:srgbClr val="F15A22"/>
                </a:solidFill>
                <a:latin typeface="Helvetica" pitchFamily="2" charset="0"/>
              </a:rPr>
              <a:t>Other Types of Business Contracts</a:t>
            </a:r>
          </a:p>
        </p:txBody>
      </p:sp>
      <p:sp>
        <p:nvSpPr>
          <p:cNvPr id="4" name="Rectangle 3">
            <a:extLst>
              <a:ext uri="{FF2B5EF4-FFF2-40B4-BE49-F238E27FC236}">
                <a16:creationId xmlns:a16="http://schemas.microsoft.com/office/drawing/2014/main" id="{ECCB2F8E-F678-F445-8D00-71E23B8239A0}"/>
              </a:ext>
            </a:extLst>
          </p:cNvPr>
          <p:cNvSpPr/>
          <p:nvPr/>
        </p:nvSpPr>
        <p:spPr>
          <a:xfrm>
            <a:off x="615198" y="3339751"/>
            <a:ext cx="4944140" cy="369332"/>
          </a:xfrm>
          <a:prstGeom prst="rect">
            <a:avLst/>
          </a:prstGeom>
        </p:spPr>
        <p:txBody>
          <a:bodyPr wrap="square">
            <a:spAutoFit/>
          </a:bodyPr>
          <a:lstStyle/>
          <a:p>
            <a:r>
              <a:rPr lang="en-US" dirty="0"/>
              <a:t>Review specific contracts and their processes</a:t>
            </a:r>
          </a:p>
        </p:txBody>
      </p:sp>
    </p:spTree>
    <p:extLst>
      <p:ext uri="{BB962C8B-B14F-4D97-AF65-F5344CB8AC3E}">
        <p14:creationId xmlns:p14="http://schemas.microsoft.com/office/powerpoint/2010/main" val="2556886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3183A-7553-8943-9CD9-EFDB053E55AA}"/>
              </a:ext>
            </a:extLst>
          </p:cNvPr>
          <p:cNvSpPr>
            <a:spLocks noGrp="1"/>
          </p:cNvSpPr>
          <p:nvPr>
            <p:ph type="body" sz="quarter" idx="10"/>
          </p:nvPr>
        </p:nvSpPr>
        <p:spPr/>
        <p:txBody>
          <a:bodyPr/>
          <a:lstStyle/>
          <a:p>
            <a:r>
              <a:rPr lang="en-US" dirty="0"/>
              <a:t>Business Contracts Office</a:t>
            </a:r>
          </a:p>
        </p:txBody>
      </p:sp>
      <p:sp>
        <p:nvSpPr>
          <p:cNvPr id="6" name="Content Placeholder 8">
            <a:extLst>
              <a:ext uri="{FF2B5EF4-FFF2-40B4-BE49-F238E27FC236}">
                <a16:creationId xmlns:a16="http://schemas.microsoft.com/office/drawing/2014/main" id="{F5B672DA-45F9-4CAD-BF2C-E93D24746369}"/>
              </a:ext>
            </a:extLst>
          </p:cNvPr>
          <p:cNvSpPr txBox="1">
            <a:spLocks/>
          </p:cNvSpPr>
          <p:nvPr/>
        </p:nvSpPr>
        <p:spPr>
          <a:xfrm>
            <a:off x="235131" y="1420011"/>
            <a:ext cx="8676257" cy="48947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2060"/>
                </a:solidFill>
              </a:rPr>
              <a:t>“</a:t>
            </a:r>
            <a:r>
              <a:rPr lang="en-US" sz="2400" i="1" dirty="0">
                <a:solidFill>
                  <a:srgbClr val="002060"/>
                </a:solidFill>
              </a:rPr>
              <a:t>Clickwrap Agreements</a:t>
            </a:r>
            <a:r>
              <a:rPr lang="en-US" sz="2400" dirty="0">
                <a:solidFill>
                  <a:srgbClr val="002060"/>
                </a:solidFill>
              </a:rPr>
              <a:t>” are standard online terms and conditions displayed on the computer screen that require a purchaser to click “acceptance” before the user can secure the contractor’s goods or services. </a:t>
            </a:r>
          </a:p>
          <a:p>
            <a:r>
              <a:rPr lang="en-US" sz="2400" dirty="0">
                <a:solidFill>
                  <a:srgbClr val="002060"/>
                </a:solidFill>
              </a:rPr>
              <a:t>Terms of Clickwrap Agreements are not advantageous to the University, do not address required terms based on UTSA’s status as a government agency and institution of UT System, and are generally not negotiable.  </a:t>
            </a:r>
          </a:p>
          <a:p>
            <a:r>
              <a:rPr lang="en-US" sz="2400" dirty="0">
                <a:solidFill>
                  <a:srgbClr val="002060"/>
                </a:solidFill>
              </a:rPr>
              <a:t>Efficiency needs may sometimes necessitate procuring goods or services involving a Clickwrap Agreement and based on various risk vs. efficiency factors, the University will permit certain </a:t>
            </a:r>
            <a:r>
              <a:rPr lang="en-US" sz="2400" u="sng" dirty="0">
                <a:solidFill>
                  <a:srgbClr val="002060"/>
                </a:solidFill>
              </a:rPr>
              <a:t>limited</a:t>
            </a:r>
            <a:r>
              <a:rPr lang="en-US" sz="2400" dirty="0">
                <a:solidFill>
                  <a:srgbClr val="002060"/>
                </a:solidFill>
              </a:rPr>
              <a:t> use of Clickwrap Agreements in specific situations.</a:t>
            </a:r>
          </a:p>
        </p:txBody>
      </p:sp>
      <p:sp>
        <p:nvSpPr>
          <p:cNvPr id="7" name="Rectangle 6">
            <a:extLst>
              <a:ext uri="{FF2B5EF4-FFF2-40B4-BE49-F238E27FC236}">
                <a16:creationId xmlns:a16="http://schemas.microsoft.com/office/drawing/2014/main" id="{8C1D4087-B52C-4682-B12C-F7641AD065B0}"/>
              </a:ext>
            </a:extLst>
          </p:cNvPr>
          <p:cNvSpPr/>
          <p:nvPr/>
        </p:nvSpPr>
        <p:spPr>
          <a:xfrm>
            <a:off x="2667350" y="818661"/>
            <a:ext cx="3666776" cy="461665"/>
          </a:xfrm>
          <a:prstGeom prst="rect">
            <a:avLst/>
          </a:prstGeom>
        </p:spPr>
        <p:txBody>
          <a:bodyPr wrap="square">
            <a:spAutoFit/>
          </a:bodyPr>
          <a:lstStyle/>
          <a:p>
            <a:r>
              <a:rPr lang="en-US" sz="2400" b="1" dirty="0">
                <a:solidFill>
                  <a:schemeClr val="accent2"/>
                </a:solidFill>
                <a:latin typeface="Helvetica" pitchFamily="2" charset="0"/>
              </a:rPr>
              <a:t>Clickwrap Agreements</a:t>
            </a:r>
          </a:p>
        </p:txBody>
      </p:sp>
    </p:spTree>
    <p:extLst>
      <p:ext uri="{BB962C8B-B14F-4D97-AF65-F5344CB8AC3E}">
        <p14:creationId xmlns:p14="http://schemas.microsoft.com/office/powerpoint/2010/main" val="352928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E212E3-1577-374C-AA0C-E9C8EB6630B5}"/>
              </a:ext>
            </a:extLst>
          </p:cNvPr>
          <p:cNvSpPr>
            <a:spLocks noGrp="1"/>
          </p:cNvSpPr>
          <p:nvPr>
            <p:ph type="body" sz="quarter" idx="10"/>
          </p:nvPr>
        </p:nvSpPr>
        <p:spPr/>
        <p:txBody>
          <a:bodyPr/>
          <a:lstStyle/>
          <a:p>
            <a:r>
              <a:rPr lang="en-US" dirty="0"/>
              <a:t>Business Contracts Office</a:t>
            </a:r>
          </a:p>
        </p:txBody>
      </p:sp>
      <p:sp>
        <p:nvSpPr>
          <p:cNvPr id="6" name="Content Placeholder 8">
            <a:extLst>
              <a:ext uri="{FF2B5EF4-FFF2-40B4-BE49-F238E27FC236}">
                <a16:creationId xmlns:a16="http://schemas.microsoft.com/office/drawing/2014/main" id="{BFF4CB06-3DE0-4EBD-90F1-124CEE133915}"/>
              </a:ext>
            </a:extLst>
          </p:cNvPr>
          <p:cNvSpPr txBox="1">
            <a:spLocks/>
          </p:cNvSpPr>
          <p:nvPr/>
        </p:nvSpPr>
        <p:spPr>
          <a:xfrm>
            <a:off x="235131" y="1785769"/>
            <a:ext cx="8676257" cy="4466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002060"/>
                </a:solidFill>
              </a:rPr>
              <a:t>Low Risk Procurements Only. Low Risk Services with a contract term not to exceed one (1) year and a total contract value less than $5,000. </a:t>
            </a:r>
          </a:p>
          <a:p>
            <a:r>
              <a:rPr lang="en-US" sz="2400">
                <a:solidFill>
                  <a:srgbClr val="002060"/>
                </a:solidFill>
              </a:rPr>
              <a:t>Certain Requirements and Limitations for Technology</a:t>
            </a:r>
          </a:p>
          <a:p>
            <a:pPr lvl="1">
              <a:buFont typeface="Courier New" panose="02070309020205020404" pitchFamily="49" charset="0"/>
              <a:buChar char="o"/>
            </a:pPr>
            <a:r>
              <a:rPr lang="en-US">
                <a:solidFill>
                  <a:srgbClr val="002060"/>
                </a:solidFill>
              </a:rPr>
              <a:t>Critical Accessibility Requirements for Technology (EIR). </a:t>
            </a:r>
          </a:p>
          <a:p>
            <a:pPr lvl="1">
              <a:buFont typeface="Courier New" panose="02070309020205020404" pitchFamily="49" charset="0"/>
              <a:buChar char="o"/>
            </a:pPr>
            <a:r>
              <a:rPr lang="en-US">
                <a:solidFill>
                  <a:srgbClr val="002060"/>
                </a:solidFill>
              </a:rPr>
              <a:t>HOP 8.22 Requirements of Use of Technology. </a:t>
            </a:r>
          </a:p>
          <a:p>
            <a:r>
              <a:rPr lang="en-US" sz="2400">
                <a:solidFill>
                  <a:srgbClr val="002060"/>
                </a:solidFill>
              </a:rPr>
              <a:t>Low Risk Services Example. Low Risk Service involving software would be an annual Facebook account for University marketing purposes that only includes Category III Data (non-sensitive, non-confidential data that is generally public record).  </a:t>
            </a:r>
            <a:endParaRPr lang="en-US" sz="2400" dirty="0"/>
          </a:p>
        </p:txBody>
      </p:sp>
      <p:sp>
        <p:nvSpPr>
          <p:cNvPr id="7" name="Title 7">
            <a:extLst>
              <a:ext uri="{FF2B5EF4-FFF2-40B4-BE49-F238E27FC236}">
                <a16:creationId xmlns:a16="http://schemas.microsoft.com/office/drawing/2014/main" id="{C0A12FA9-FA5A-4307-AA96-98CCDB8581BE}"/>
              </a:ext>
            </a:extLst>
          </p:cNvPr>
          <p:cNvSpPr txBox="1">
            <a:spLocks/>
          </p:cNvSpPr>
          <p:nvPr/>
        </p:nvSpPr>
        <p:spPr>
          <a:xfrm>
            <a:off x="117565" y="949904"/>
            <a:ext cx="8908869" cy="4193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rgbClr val="002060"/>
                </a:solidFill>
              </a:rPr>
              <a:t>Acceptable Use of Clickwrap for Low Risk Services</a:t>
            </a:r>
            <a:endParaRPr lang="en-US" sz="2800" dirty="0">
              <a:solidFill>
                <a:srgbClr val="002060"/>
              </a:solidFill>
            </a:endParaRPr>
          </a:p>
        </p:txBody>
      </p:sp>
    </p:spTree>
    <p:extLst>
      <p:ext uri="{BB962C8B-B14F-4D97-AF65-F5344CB8AC3E}">
        <p14:creationId xmlns:p14="http://schemas.microsoft.com/office/powerpoint/2010/main" val="370187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a:extLst>
              <a:ext uri="{FF2B5EF4-FFF2-40B4-BE49-F238E27FC236}">
                <a16:creationId xmlns:a16="http://schemas.microsoft.com/office/drawing/2014/main" id="{922C519A-794E-4CA4-AD80-D8F1068213C3}"/>
              </a:ext>
            </a:extLst>
          </p:cNvPr>
          <p:cNvSpPr txBox="1">
            <a:spLocks/>
          </p:cNvSpPr>
          <p:nvPr/>
        </p:nvSpPr>
        <p:spPr>
          <a:xfrm>
            <a:off x="235131" y="1409252"/>
            <a:ext cx="8676257" cy="3851237"/>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600">
                <a:solidFill>
                  <a:srgbClr val="002060"/>
                </a:solidFill>
              </a:rPr>
              <a:t>Category I or Category II Data (sensitive or confidential data, such as FERPA-related data). </a:t>
            </a:r>
          </a:p>
          <a:p>
            <a:pPr>
              <a:buFont typeface="Wingdings" panose="05000000000000000000" pitchFamily="2" charset="2"/>
              <a:buChar char="Ø"/>
            </a:pPr>
            <a:r>
              <a:rPr lang="en-US" sz="1600">
                <a:solidFill>
                  <a:srgbClr val="002060"/>
                </a:solidFill>
              </a:rPr>
              <a:t>unsupervised interaction to students or any reasonable risks to students; </a:t>
            </a:r>
          </a:p>
          <a:p>
            <a:pPr>
              <a:buFont typeface="Wingdings" panose="05000000000000000000" pitchFamily="2" charset="2"/>
              <a:buChar char="Ø"/>
            </a:pPr>
            <a:r>
              <a:rPr lang="en-US" sz="1600">
                <a:solidFill>
                  <a:srgbClr val="002060"/>
                </a:solidFill>
              </a:rPr>
              <a:t>interaction with minors;</a:t>
            </a:r>
          </a:p>
          <a:p>
            <a:pPr>
              <a:buFont typeface="Wingdings" panose="05000000000000000000" pitchFamily="2" charset="2"/>
              <a:buChar char="Ø"/>
            </a:pPr>
            <a:r>
              <a:rPr lang="en-US" sz="1600">
                <a:solidFill>
                  <a:srgbClr val="002060"/>
                </a:solidFill>
              </a:rPr>
              <a:t>safety, health, or medical matters; </a:t>
            </a:r>
          </a:p>
          <a:p>
            <a:pPr>
              <a:buFont typeface="Wingdings" panose="05000000000000000000" pitchFamily="2" charset="2"/>
              <a:buChar char="Ø"/>
            </a:pPr>
            <a:r>
              <a:rPr lang="en-US" sz="1600">
                <a:solidFill>
                  <a:srgbClr val="002060"/>
                </a:solidFill>
              </a:rPr>
              <a:t>risk to UTSA property; </a:t>
            </a:r>
          </a:p>
          <a:p>
            <a:pPr>
              <a:buFont typeface="Wingdings" panose="05000000000000000000" pitchFamily="2" charset="2"/>
              <a:buChar char="Ø"/>
            </a:pPr>
            <a:r>
              <a:rPr lang="en-US" sz="1600">
                <a:solidFill>
                  <a:srgbClr val="002060"/>
                </a:solidFill>
              </a:rPr>
              <a:t>access to UTSA’s network;</a:t>
            </a:r>
          </a:p>
          <a:p>
            <a:pPr>
              <a:buFont typeface="Wingdings" panose="05000000000000000000" pitchFamily="2" charset="2"/>
              <a:buChar char="Ø"/>
            </a:pPr>
            <a:r>
              <a:rPr lang="en-US" sz="1600">
                <a:solidFill>
                  <a:srgbClr val="002060"/>
                </a:solidFill>
              </a:rPr>
              <a:t>solicitation on campus;</a:t>
            </a:r>
          </a:p>
          <a:p>
            <a:pPr>
              <a:buFont typeface="Wingdings" panose="05000000000000000000" pitchFamily="2" charset="2"/>
              <a:buChar char="Ø"/>
            </a:pPr>
            <a:r>
              <a:rPr lang="en-US" sz="1600">
                <a:solidFill>
                  <a:srgbClr val="002060"/>
                </a:solidFill>
              </a:rPr>
              <a:t>providing any intellectual property of UTSA, or any other aspects related to copyright or publication rights, or related to UTSA;</a:t>
            </a:r>
          </a:p>
          <a:p>
            <a:pPr>
              <a:buFont typeface="Wingdings" panose="05000000000000000000" pitchFamily="2" charset="2"/>
              <a:buChar char="Ø"/>
            </a:pPr>
            <a:r>
              <a:rPr lang="en-US" sz="1600">
                <a:solidFill>
                  <a:srgbClr val="002060"/>
                </a:solidFill>
              </a:rPr>
              <a:t>modifications to UTSA property;</a:t>
            </a:r>
          </a:p>
          <a:p>
            <a:pPr>
              <a:buFont typeface="Wingdings" panose="05000000000000000000" pitchFamily="2" charset="2"/>
              <a:buChar char="Ø"/>
            </a:pPr>
            <a:r>
              <a:rPr lang="en-US" sz="1600">
                <a:solidFill>
                  <a:srgbClr val="002060"/>
                </a:solidFill>
              </a:rPr>
              <a:t>use of UTSA property by another entity; </a:t>
            </a:r>
          </a:p>
          <a:p>
            <a:pPr>
              <a:buFont typeface="Wingdings" panose="05000000000000000000" pitchFamily="2" charset="2"/>
              <a:buChar char="Ø"/>
            </a:pPr>
            <a:r>
              <a:rPr lang="en-US" sz="1600">
                <a:solidFill>
                  <a:srgbClr val="002060"/>
                </a:solidFill>
              </a:rPr>
              <a:t>required use of the service by students; </a:t>
            </a:r>
          </a:p>
          <a:p>
            <a:pPr>
              <a:buFont typeface="Wingdings" panose="05000000000000000000" pitchFamily="2" charset="2"/>
              <a:buChar char="Ø"/>
            </a:pPr>
            <a:r>
              <a:rPr lang="en-US" sz="1600">
                <a:solidFill>
                  <a:srgbClr val="002060"/>
                </a:solidFill>
              </a:rPr>
              <a:t>processing, collection, or storage of UTSA funds (ex: payment processer or reseller); </a:t>
            </a:r>
          </a:p>
          <a:p>
            <a:pPr>
              <a:buFont typeface="Wingdings" panose="05000000000000000000" pitchFamily="2" charset="2"/>
              <a:buChar char="Ø"/>
            </a:pPr>
            <a:r>
              <a:rPr lang="en-US" sz="1600">
                <a:solidFill>
                  <a:srgbClr val="002060"/>
                </a:solidFill>
              </a:rPr>
              <a:t>the vendor/contractor is a non-U.S. entity or individual; </a:t>
            </a:r>
          </a:p>
          <a:p>
            <a:pPr>
              <a:buFont typeface="Wingdings" panose="05000000000000000000" pitchFamily="2" charset="2"/>
              <a:buChar char="Ø"/>
            </a:pPr>
            <a:r>
              <a:rPr lang="en-US" sz="1600">
                <a:solidFill>
                  <a:srgbClr val="002060"/>
                </a:solidFill>
              </a:rPr>
              <a:t>providing the contracted entity with use of any UTSA trademarks, logos or related marks; or</a:t>
            </a:r>
          </a:p>
          <a:p>
            <a:pPr>
              <a:buFont typeface="Wingdings" panose="05000000000000000000" pitchFamily="2" charset="2"/>
              <a:buChar char="Ø"/>
            </a:pPr>
            <a:r>
              <a:rPr lang="en-US" sz="1600">
                <a:solidFill>
                  <a:srgbClr val="002060"/>
                </a:solidFill>
              </a:rPr>
              <a:t>any other aspect or service that could reasonably be determined to signify a significant risk to UTSA or the UTSA community.     </a:t>
            </a:r>
            <a:endParaRPr lang="en-US" sz="1600" dirty="0">
              <a:solidFill>
                <a:srgbClr val="002060"/>
              </a:solidFill>
            </a:endParaRPr>
          </a:p>
        </p:txBody>
      </p:sp>
      <p:sp>
        <p:nvSpPr>
          <p:cNvPr id="4" name="Title 7">
            <a:extLst>
              <a:ext uri="{FF2B5EF4-FFF2-40B4-BE49-F238E27FC236}">
                <a16:creationId xmlns:a16="http://schemas.microsoft.com/office/drawing/2014/main" id="{740F5A26-AF27-4F22-A2A3-0018CFAA87DB}"/>
              </a:ext>
            </a:extLst>
          </p:cNvPr>
          <p:cNvSpPr txBox="1">
            <a:spLocks/>
          </p:cNvSpPr>
          <p:nvPr/>
        </p:nvSpPr>
        <p:spPr>
          <a:xfrm>
            <a:off x="235131" y="807029"/>
            <a:ext cx="8676257" cy="4193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rgbClr val="002060"/>
                </a:solidFill>
              </a:rPr>
              <a:t>Higher Risk Procurements Prohibited</a:t>
            </a:r>
            <a:endParaRPr lang="en-US" sz="2800" dirty="0">
              <a:solidFill>
                <a:srgbClr val="002060"/>
              </a:solidFill>
            </a:endParaRPr>
          </a:p>
        </p:txBody>
      </p:sp>
      <p:sp>
        <p:nvSpPr>
          <p:cNvPr id="5" name="TextBox 4">
            <a:extLst>
              <a:ext uri="{FF2B5EF4-FFF2-40B4-BE49-F238E27FC236}">
                <a16:creationId xmlns:a16="http://schemas.microsoft.com/office/drawing/2014/main" id="{0C41C517-7CF0-4E2B-84C1-8720B2E4D9A4}"/>
              </a:ext>
            </a:extLst>
          </p:cNvPr>
          <p:cNvSpPr txBox="1"/>
          <p:nvPr/>
        </p:nvSpPr>
        <p:spPr>
          <a:xfrm>
            <a:off x="430305" y="5314277"/>
            <a:ext cx="8261873" cy="1015663"/>
          </a:xfrm>
          <a:prstGeom prst="rect">
            <a:avLst/>
          </a:prstGeom>
          <a:noFill/>
        </p:spPr>
        <p:txBody>
          <a:bodyPr wrap="square" rtlCol="0">
            <a:spAutoFit/>
          </a:bodyPr>
          <a:lstStyle/>
          <a:p>
            <a:r>
              <a:rPr lang="en-US" sz="2000" dirty="0">
                <a:solidFill>
                  <a:srgbClr val="002060"/>
                </a:solidFill>
              </a:rPr>
              <a:t>Higher Risk Services must </a:t>
            </a:r>
            <a:r>
              <a:rPr lang="en-US" sz="2000" b="1" u="sng" dirty="0">
                <a:solidFill>
                  <a:srgbClr val="002060"/>
                </a:solidFill>
              </a:rPr>
              <a:t>not</a:t>
            </a:r>
            <a:r>
              <a:rPr lang="en-US" sz="2000" dirty="0">
                <a:solidFill>
                  <a:srgbClr val="002060"/>
                </a:solidFill>
              </a:rPr>
              <a:t> be secured through Clickwrap and must be secured through either a purchase order or a negotiated agreement approved by the Business Contracts Office.</a:t>
            </a:r>
          </a:p>
        </p:txBody>
      </p:sp>
      <p:sp>
        <p:nvSpPr>
          <p:cNvPr id="6" name="Text Placeholder 1">
            <a:extLst>
              <a:ext uri="{FF2B5EF4-FFF2-40B4-BE49-F238E27FC236}">
                <a16:creationId xmlns:a16="http://schemas.microsoft.com/office/drawing/2014/main" id="{42675A7C-1D06-4360-9A22-5DB1F0734F29}"/>
              </a:ext>
            </a:extLst>
          </p:cNvPr>
          <p:cNvSpPr>
            <a:spLocks noGrp="1"/>
          </p:cNvSpPr>
          <p:nvPr>
            <p:ph type="body" sz="quarter" idx="10"/>
          </p:nvPr>
        </p:nvSpPr>
        <p:spPr>
          <a:xfrm>
            <a:off x="260350" y="6480676"/>
            <a:ext cx="8623300" cy="377324"/>
          </a:xfrm>
        </p:spPr>
        <p:txBody>
          <a:bodyPr/>
          <a:lstStyle/>
          <a:p>
            <a:r>
              <a:rPr lang="en-US" dirty="0"/>
              <a:t>Business Contracts Office</a:t>
            </a:r>
          </a:p>
        </p:txBody>
      </p:sp>
    </p:spTree>
    <p:extLst>
      <p:ext uri="{BB962C8B-B14F-4D97-AF65-F5344CB8AC3E}">
        <p14:creationId xmlns:p14="http://schemas.microsoft.com/office/powerpoint/2010/main" val="910671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DD47F-559F-46B2-85AB-6F065530205E}"/>
              </a:ext>
            </a:extLst>
          </p:cNvPr>
          <p:cNvSpPr txBox="1">
            <a:spLocks/>
          </p:cNvSpPr>
          <p:nvPr/>
        </p:nvSpPr>
        <p:spPr>
          <a:xfrm>
            <a:off x="260350" y="1568278"/>
            <a:ext cx="8676257" cy="43536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2060"/>
                </a:solidFill>
              </a:rPr>
              <a:t>Reminder - Only an individual with a written delegation of signature authority may execute contracts on behalf of UTSA.  </a:t>
            </a:r>
          </a:p>
          <a:p>
            <a:r>
              <a:rPr lang="en-US" sz="2400" dirty="0">
                <a:solidFill>
                  <a:srgbClr val="002060"/>
                </a:solidFill>
              </a:rPr>
              <a:t>If the requesting department desires to ensure validity of an applicable Low Risk Service Clickwrap Agreement secured via the One Card, the Clickwrap Agreement cannot be utilized.  </a:t>
            </a:r>
          </a:p>
          <a:p>
            <a:r>
              <a:rPr lang="en-US" sz="2400" dirty="0">
                <a:solidFill>
                  <a:srgbClr val="002060"/>
                </a:solidFill>
              </a:rPr>
              <a:t>The Clickwrap Agreement will need to be secured through either a purchase order or a negotiated agreement approved by the Business Contracts Office.</a:t>
            </a:r>
          </a:p>
        </p:txBody>
      </p:sp>
      <p:sp>
        <p:nvSpPr>
          <p:cNvPr id="4" name="Title 1">
            <a:extLst>
              <a:ext uri="{FF2B5EF4-FFF2-40B4-BE49-F238E27FC236}">
                <a16:creationId xmlns:a16="http://schemas.microsoft.com/office/drawing/2014/main" id="{DD325795-F2E4-4B1D-9575-5BCDB4E9C53B}"/>
              </a:ext>
            </a:extLst>
          </p:cNvPr>
          <p:cNvSpPr txBox="1">
            <a:spLocks/>
          </p:cNvSpPr>
          <p:nvPr/>
        </p:nvSpPr>
        <p:spPr>
          <a:xfrm>
            <a:off x="235131" y="807028"/>
            <a:ext cx="867625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rgbClr val="002060"/>
                </a:solidFill>
              </a:rPr>
              <a:t>Delegated Authority; Contract Validity</a:t>
            </a:r>
            <a:endParaRPr lang="en-US" sz="2800" b="1" dirty="0">
              <a:solidFill>
                <a:srgbClr val="002060"/>
              </a:solidFill>
            </a:endParaRPr>
          </a:p>
        </p:txBody>
      </p:sp>
      <p:sp>
        <p:nvSpPr>
          <p:cNvPr id="6" name="Text Placeholder 1">
            <a:extLst>
              <a:ext uri="{FF2B5EF4-FFF2-40B4-BE49-F238E27FC236}">
                <a16:creationId xmlns:a16="http://schemas.microsoft.com/office/drawing/2014/main" id="{253FFDB1-46A0-4CB4-9F17-6FD1B6418AB7}"/>
              </a:ext>
            </a:extLst>
          </p:cNvPr>
          <p:cNvSpPr>
            <a:spLocks noGrp="1"/>
          </p:cNvSpPr>
          <p:nvPr>
            <p:ph type="body" sz="quarter" idx="10"/>
          </p:nvPr>
        </p:nvSpPr>
        <p:spPr>
          <a:xfrm>
            <a:off x="260350" y="6480676"/>
            <a:ext cx="8623300" cy="377324"/>
          </a:xfrm>
        </p:spPr>
        <p:txBody>
          <a:bodyPr/>
          <a:lstStyle/>
          <a:p>
            <a:r>
              <a:rPr lang="en-US" dirty="0"/>
              <a:t>Business Contracts Office</a:t>
            </a:r>
          </a:p>
        </p:txBody>
      </p:sp>
    </p:spTree>
    <p:extLst>
      <p:ext uri="{BB962C8B-B14F-4D97-AF65-F5344CB8AC3E}">
        <p14:creationId xmlns:p14="http://schemas.microsoft.com/office/powerpoint/2010/main" val="1283799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a:extLst>
              <a:ext uri="{FF2B5EF4-FFF2-40B4-BE49-F238E27FC236}">
                <a16:creationId xmlns:a16="http://schemas.microsoft.com/office/drawing/2014/main" id="{EB3775D6-595C-4413-B3EF-66FB6E49786D}"/>
              </a:ext>
            </a:extLst>
          </p:cNvPr>
          <p:cNvSpPr txBox="1">
            <a:spLocks/>
          </p:cNvSpPr>
          <p:nvPr/>
        </p:nvSpPr>
        <p:spPr>
          <a:xfrm>
            <a:off x="235131" y="1775012"/>
            <a:ext cx="8676257" cy="4044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a:solidFill>
                  <a:srgbClr val="002060"/>
                </a:solidFill>
              </a:rPr>
              <a:t>Clickwrap Agreements are typically one-sided and drafted solely to the contractor’s benefit, any Clickwrap Agreement can come with business risks. </a:t>
            </a:r>
          </a:p>
          <a:p>
            <a:pPr algn="just"/>
            <a:r>
              <a:rPr lang="en-US" sz="2400">
                <a:solidFill>
                  <a:srgbClr val="002060"/>
                </a:solidFill>
              </a:rPr>
              <a:t>Departments procuring Low Risk Services involving a Clickwrap Agreement must understand the scope of the purchase, and must accept the possible business risks, including paying for any damages and legal costs which may occur because of the purchase. </a:t>
            </a:r>
            <a:endParaRPr lang="en-US" sz="2400" dirty="0"/>
          </a:p>
        </p:txBody>
      </p:sp>
      <p:sp>
        <p:nvSpPr>
          <p:cNvPr id="4" name="Title 7">
            <a:extLst>
              <a:ext uri="{FF2B5EF4-FFF2-40B4-BE49-F238E27FC236}">
                <a16:creationId xmlns:a16="http://schemas.microsoft.com/office/drawing/2014/main" id="{34D0E282-6D00-4206-B854-CC1DF1119736}"/>
              </a:ext>
            </a:extLst>
          </p:cNvPr>
          <p:cNvSpPr txBox="1">
            <a:spLocks/>
          </p:cNvSpPr>
          <p:nvPr/>
        </p:nvSpPr>
        <p:spPr>
          <a:xfrm>
            <a:off x="235131" y="807029"/>
            <a:ext cx="8676257" cy="4193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rgbClr val="002060"/>
                </a:solidFill>
              </a:rPr>
              <a:t>Business and Legal Risks</a:t>
            </a:r>
            <a:endParaRPr lang="en-US" sz="2800" dirty="0">
              <a:solidFill>
                <a:srgbClr val="002060"/>
              </a:solidFill>
            </a:endParaRPr>
          </a:p>
        </p:txBody>
      </p:sp>
      <p:sp>
        <p:nvSpPr>
          <p:cNvPr id="5" name="Text Placeholder 1">
            <a:extLst>
              <a:ext uri="{FF2B5EF4-FFF2-40B4-BE49-F238E27FC236}">
                <a16:creationId xmlns:a16="http://schemas.microsoft.com/office/drawing/2014/main" id="{DDA3EDCC-1A9F-4BBD-83D0-3D5D7B316761}"/>
              </a:ext>
            </a:extLst>
          </p:cNvPr>
          <p:cNvSpPr>
            <a:spLocks noGrp="1"/>
          </p:cNvSpPr>
          <p:nvPr>
            <p:ph type="body" sz="quarter" idx="10"/>
          </p:nvPr>
        </p:nvSpPr>
        <p:spPr>
          <a:xfrm>
            <a:off x="260350" y="6480676"/>
            <a:ext cx="8623300" cy="377324"/>
          </a:xfrm>
        </p:spPr>
        <p:txBody>
          <a:bodyPr/>
          <a:lstStyle/>
          <a:p>
            <a:r>
              <a:rPr lang="en-US" dirty="0"/>
              <a:t>Business Contracts Office</a:t>
            </a:r>
          </a:p>
        </p:txBody>
      </p:sp>
    </p:spTree>
    <p:extLst>
      <p:ext uri="{BB962C8B-B14F-4D97-AF65-F5344CB8AC3E}">
        <p14:creationId xmlns:p14="http://schemas.microsoft.com/office/powerpoint/2010/main" val="1608997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31F459-F3AE-6547-813A-5E83989938D5}"/>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72FF0F16-3601-3449-B39B-C8001556CF88}"/>
              </a:ext>
            </a:extLst>
          </p:cNvPr>
          <p:cNvSpPr/>
          <p:nvPr/>
        </p:nvSpPr>
        <p:spPr>
          <a:xfrm>
            <a:off x="614770" y="2598003"/>
            <a:ext cx="3404337" cy="830997"/>
          </a:xfrm>
          <a:prstGeom prst="rect">
            <a:avLst/>
          </a:prstGeom>
        </p:spPr>
        <p:txBody>
          <a:bodyPr wrap="square">
            <a:spAutoFit/>
          </a:bodyPr>
          <a:lstStyle/>
          <a:p>
            <a:r>
              <a:rPr lang="en-US" sz="2400" b="1" dirty="0">
                <a:solidFill>
                  <a:srgbClr val="F15A22"/>
                </a:solidFill>
                <a:latin typeface="Helvetica" pitchFamily="2" charset="0"/>
              </a:rPr>
              <a:t>Agreements with Employees</a:t>
            </a:r>
          </a:p>
        </p:txBody>
      </p:sp>
      <p:sp>
        <p:nvSpPr>
          <p:cNvPr id="4" name="Rectangle 3">
            <a:extLst>
              <a:ext uri="{FF2B5EF4-FFF2-40B4-BE49-F238E27FC236}">
                <a16:creationId xmlns:a16="http://schemas.microsoft.com/office/drawing/2014/main" id="{239C7D3F-4606-D646-9A55-1B3CD7A19D06}"/>
              </a:ext>
            </a:extLst>
          </p:cNvPr>
          <p:cNvSpPr/>
          <p:nvPr/>
        </p:nvSpPr>
        <p:spPr>
          <a:xfrm>
            <a:off x="614770" y="3429000"/>
            <a:ext cx="2595582" cy="369332"/>
          </a:xfrm>
          <a:prstGeom prst="rect">
            <a:avLst/>
          </a:prstGeom>
        </p:spPr>
        <p:txBody>
          <a:bodyPr wrap="none">
            <a:spAutoFit/>
          </a:bodyPr>
          <a:lstStyle/>
          <a:p>
            <a:r>
              <a:rPr lang="en-US" dirty="0"/>
              <a:t>What you need to know</a:t>
            </a:r>
          </a:p>
        </p:txBody>
      </p:sp>
      <p:sp>
        <p:nvSpPr>
          <p:cNvPr id="5" name="Rectangle 4">
            <a:extLst>
              <a:ext uri="{FF2B5EF4-FFF2-40B4-BE49-F238E27FC236}">
                <a16:creationId xmlns:a16="http://schemas.microsoft.com/office/drawing/2014/main" id="{F707AA63-DDA0-544F-87F4-1092DE7E67CD}"/>
              </a:ext>
            </a:extLst>
          </p:cNvPr>
          <p:cNvSpPr/>
          <p:nvPr/>
        </p:nvSpPr>
        <p:spPr>
          <a:xfrm>
            <a:off x="3684329" y="1797784"/>
            <a:ext cx="5199321" cy="3262432"/>
          </a:xfrm>
          <a:prstGeom prst="rect">
            <a:avLst/>
          </a:prstGeom>
        </p:spPr>
        <p:txBody>
          <a:bodyPr wrap="square">
            <a:spAutoFit/>
          </a:bodyPr>
          <a:lstStyle/>
          <a:p>
            <a:pPr marL="285750" indent="-285750">
              <a:spcBef>
                <a:spcPts val="3600"/>
              </a:spcBef>
              <a:buFont typeface="Arial" panose="020B0604020202020204" pitchFamily="34" charset="0"/>
              <a:buChar char="•"/>
              <a:defRPr/>
            </a:pPr>
            <a:r>
              <a:rPr lang="en-US" dirty="0"/>
              <a:t>Handbook of Operating Procedures </a:t>
            </a:r>
            <a:r>
              <a:rPr lang="en-US" b="1" dirty="0">
                <a:solidFill>
                  <a:schemeClr val="accent1"/>
                </a:solidFill>
                <a:hlinkClick r:id="rId2"/>
              </a:rPr>
              <a:t>1.33 Conflict of Interest, Conflict of Commitment, and Outside Activities </a:t>
            </a:r>
            <a:endParaRPr lang="en-US" b="1" dirty="0">
              <a:solidFill>
                <a:schemeClr val="accent1"/>
              </a:solidFill>
            </a:endParaRPr>
          </a:p>
          <a:p>
            <a:pPr marL="285750" indent="-285750">
              <a:spcBef>
                <a:spcPts val="3600"/>
              </a:spcBef>
              <a:buFont typeface="Arial" panose="020B0604020202020204" pitchFamily="34" charset="0"/>
              <a:buChar char="•"/>
              <a:defRPr/>
            </a:pPr>
            <a:r>
              <a:rPr lang="en-US" dirty="0"/>
              <a:t>Self-dealing/Transactions with Employees </a:t>
            </a:r>
          </a:p>
          <a:p>
            <a:pPr marL="1200150" lvl="2" indent="-285750">
              <a:spcBef>
                <a:spcPts val="3000"/>
              </a:spcBef>
              <a:buFont typeface="Arial" panose="020B0604020202020204" pitchFamily="34" charset="0"/>
              <a:buChar char="•"/>
              <a:defRPr/>
            </a:pPr>
            <a:r>
              <a:rPr lang="en-US" dirty="0"/>
              <a:t>Requires President’s Approval</a:t>
            </a:r>
          </a:p>
          <a:p>
            <a:pPr marL="1200150" lvl="2" indent="-285750">
              <a:spcBef>
                <a:spcPts val="3000"/>
              </a:spcBef>
              <a:buFont typeface="Arial" panose="020B0604020202020204" pitchFamily="34" charset="0"/>
              <a:buChar char="•"/>
              <a:defRPr/>
            </a:pPr>
            <a:r>
              <a:rPr lang="en-US" dirty="0"/>
              <a:t>Cost less than from any other known source </a:t>
            </a:r>
          </a:p>
        </p:txBody>
      </p:sp>
    </p:spTree>
    <p:extLst>
      <p:ext uri="{BB962C8B-B14F-4D97-AF65-F5344CB8AC3E}">
        <p14:creationId xmlns:p14="http://schemas.microsoft.com/office/powerpoint/2010/main" val="1241258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7ABB0C-7D3B-7145-B34D-F4BCE47DE8A3}"/>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6741D094-2FB8-BA49-997B-8F7BA35DC77D}"/>
              </a:ext>
            </a:extLst>
          </p:cNvPr>
          <p:cNvSpPr/>
          <p:nvPr/>
        </p:nvSpPr>
        <p:spPr>
          <a:xfrm>
            <a:off x="614770" y="2598003"/>
            <a:ext cx="2511202" cy="830997"/>
          </a:xfrm>
          <a:prstGeom prst="rect">
            <a:avLst/>
          </a:prstGeom>
        </p:spPr>
        <p:txBody>
          <a:bodyPr wrap="square">
            <a:spAutoFit/>
          </a:bodyPr>
          <a:lstStyle/>
          <a:p>
            <a:r>
              <a:rPr lang="en-US" sz="2400" b="1" dirty="0">
                <a:solidFill>
                  <a:srgbClr val="F15A22"/>
                </a:solidFill>
                <a:latin typeface="Helvetica" pitchFamily="2" charset="0"/>
              </a:rPr>
              <a:t>Agreements with Employees</a:t>
            </a:r>
          </a:p>
        </p:txBody>
      </p:sp>
      <p:sp>
        <p:nvSpPr>
          <p:cNvPr id="4" name="Rectangle 3">
            <a:extLst>
              <a:ext uri="{FF2B5EF4-FFF2-40B4-BE49-F238E27FC236}">
                <a16:creationId xmlns:a16="http://schemas.microsoft.com/office/drawing/2014/main" id="{A81678CF-3A23-8644-8DFC-AE3A2FC5268D}"/>
              </a:ext>
            </a:extLst>
          </p:cNvPr>
          <p:cNvSpPr/>
          <p:nvPr/>
        </p:nvSpPr>
        <p:spPr>
          <a:xfrm>
            <a:off x="614770" y="3429000"/>
            <a:ext cx="1774845" cy="369332"/>
          </a:xfrm>
          <a:prstGeom prst="rect">
            <a:avLst/>
          </a:prstGeom>
        </p:spPr>
        <p:txBody>
          <a:bodyPr wrap="none">
            <a:spAutoFit/>
          </a:bodyPr>
          <a:lstStyle/>
          <a:p>
            <a:r>
              <a:rPr lang="en-US" dirty="0"/>
              <a:t>How to process</a:t>
            </a:r>
          </a:p>
        </p:txBody>
      </p:sp>
      <p:sp>
        <p:nvSpPr>
          <p:cNvPr id="5" name="Rectangle 4">
            <a:extLst>
              <a:ext uri="{FF2B5EF4-FFF2-40B4-BE49-F238E27FC236}">
                <a16:creationId xmlns:a16="http://schemas.microsoft.com/office/drawing/2014/main" id="{9EED6B1F-77F0-0B44-A364-3F196422C806}"/>
              </a:ext>
            </a:extLst>
          </p:cNvPr>
          <p:cNvSpPr/>
          <p:nvPr/>
        </p:nvSpPr>
        <p:spPr>
          <a:xfrm>
            <a:off x="4104169" y="1531076"/>
            <a:ext cx="4572000" cy="4165179"/>
          </a:xfrm>
          <a:prstGeom prst="rect">
            <a:avLst/>
          </a:prstGeom>
        </p:spPr>
        <p:txBody>
          <a:bodyPr>
            <a:spAutoFit/>
          </a:bodyPr>
          <a:lstStyle/>
          <a:p>
            <a:pPr marL="285750" indent="-285750">
              <a:lnSpc>
                <a:spcPct val="150000"/>
              </a:lnSpc>
              <a:spcBef>
                <a:spcPts val="3000"/>
              </a:spcBef>
              <a:buSzPct val="90000"/>
              <a:buFont typeface="Arial" panose="020B0604020202020204" pitchFamily="34" charset="0"/>
              <a:buChar char="•"/>
              <a:defRPr/>
            </a:pPr>
            <a:r>
              <a:rPr lang="en-US" dirty="0"/>
              <a:t>ALL Agreements with Employees requests should be forwarded to the Business Contracts Office for review. </a:t>
            </a:r>
          </a:p>
          <a:p>
            <a:pPr marL="285750" indent="-285750">
              <a:lnSpc>
                <a:spcPct val="150000"/>
              </a:lnSpc>
              <a:spcBef>
                <a:spcPts val="3000"/>
              </a:spcBef>
              <a:buSzPct val="90000"/>
              <a:buFont typeface="Arial" panose="020B0604020202020204" pitchFamily="34" charset="0"/>
              <a:buChar char="•"/>
              <a:defRPr/>
            </a:pPr>
            <a:r>
              <a:rPr lang="en-US" dirty="0"/>
              <a:t>The Business Contracts Office will advise the department on the required steps in securing the appropriate approvals for an Agreement with an Employee and how to document it with the required offices.</a:t>
            </a:r>
          </a:p>
        </p:txBody>
      </p:sp>
    </p:spTree>
    <p:extLst>
      <p:ext uri="{BB962C8B-B14F-4D97-AF65-F5344CB8AC3E}">
        <p14:creationId xmlns:p14="http://schemas.microsoft.com/office/powerpoint/2010/main" val="369764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046928-7103-5E40-890D-E9382F681DAC}"/>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35CA3007-B6CD-3747-AA47-8F6BA552D003}"/>
              </a:ext>
            </a:extLst>
          </p:cNvPr>
          <p:cNvSpPr/>
          <p:nvPr/>
        </p:nvSpPr>
        <p:spPr>
          <a:xfrm>
            <a:off x="612418" y="2967335"/>
            <a:ext cx="2119491" cy="461665"/>
          </a:xfrm>
          <a:prstGeom prst="rect">
            <a:avLst/>
          </a:prstGeom>
        </p:spPr>
        <p:txBody>
          <a:bodyPr wrap="none">
            <a:spAutoFit/>
          </a:bodyPr>
          <a:lstStyle/>
          <a:p>
            <a:r>
              <a:rPr lang="en-US" sz="2400" b="1" dirty="0">
                <a:solidFill>
                  <a:srgbClr val="F15A22"/>
                </a:solidFill>
                <a:latin typeface="Helvetica" pitchFamily="2" charset="0"/>
              </a:rPr>
              <a:t>After-the-fact</a:t>
            </a:r>
          </a:p>
        </p:txBody>
      </p:sp>
      <p:sp>
        <p:nvSpPr>
          <p:cNvPr id="4" name="Rectangle 3">
            <a:extLst>
              <a:ext uri="{FF2B5EF4-FFF2-40B4-BE49-F238E27FC236}">
                <a16:creationId xmlns:a16="http://schemas.microsoft.com/office/drawing/2014/main" id="{632B8CA2-29A9-7A4B-AD63-B011CF0B196C}"/>
              </a:ext>
            </a:extLst>
          </p:cNvPr>
          <p:cNvSpPr/>
          <p:nvPr/>
        </p:nvSpPr>
        <p:spPr>
          <a:xfrm>
            <a:off x="612418" y="3405502"/>
            <a:ext cx="2595582" cy="369332"/>
          </a:xfrm>
          <a:prstGeom prst="rect">
            <a:avLst/>
          </a:prstGeom>
        </p:spPr>
        <p:txBody>
          <a:bodyPr wrap="none">
            <a:spAutoFit/>
          </a:bodyPr>
          <a:lstStyle/>
          <a:p>
            <a:r>
              <a:rPr lang="en-US" dirty="0"/>
              <a:t>What you need to know</a:t>
            </a:r>
          </a:p>
        </p:txBody>
      </p:sp>
      <p:sp>
        <p:nvSpPr>
          <p:cNvPr id="5" name="Rectangle 4">
            <a:extLst>
              <a:ext uri="{FF2B5EF4-FFF2-40B4-BE49-F238E27FC236}">
                <a16:creationId xmlns:a16="http://schemas.microsoft.com/office/drawing/2014/main" id="{90967AAF-2D26-A74D-A2D5-640E6D36713D}"/>
              </a:ext>
            </a:extLst>
          </p:cNvPr>
          <p:cNvSpPr/>
          <p:nvPr/>
        </p:nvSpPr>
        <p:spPr>
          <a:xfrm>
            <a:off x="4126093" y="1697757"/>
            <a:ext cx="4572000" cy="3462486"/>
          </a:xfrm>
          <a:prstGeom prst="rect">
            <a:avLst/>
          </a:prstGeom>
        </p:spPr>
        <p:txBody>
          <a:bodyPr>
            <a:spAutoFit/>
          </a:bodyPr>
          <a:lstStyle/>
          <a:p>
            <a:pPr marL="285750" indent="-285750">
              <a:spcBef>
                <a:spcPts val="3000"/>
              </a:spcBef>
              <a:buFont typeface="Arial" panose="020B0604020202020204" pitchFamily="34" charset="0"/>
              <a:buChar char="•"/>
              <a:defRPr/>
            </a:pPr>
            <a:r>
              <a:rPr lang="en-US" dirty="0"/>
              <a:t>What is an After-the-Fact? </a:t>
            </a:r>
          </a:p>
          <a:p>
            <a:pPr marL="285750" indent="-285750">
              <a:spcBef>
                <a:spcPts val="3000"/>
              </a:spcBef>
              <a:buFont typeface="Arial" panose="020B0604020202020204" pitchFamily="34" charset="0"/>
              <a:buChar char="•"/>
              <a:defRPr/>
            </a:pPr>
            <a:r>
              <a:rPr lang="en-US" dirty="0"/>
              <a:t>Services or Goods Secured Prior to an Executed Contract (includes PO)</a:t>
            </a:r>
          </a:p>
          <a:p>
            <a:pPr marL="285750" indent="-285750">
              <a:spcBef>
                <a:spcPts val="3000"/>
              </a:spcBef>
              <a:buFont typeface="Arial" panose="020B0604020202020204" pitchFamily="34" charset="0"/>
              <a:buChar char="•"/>
              <a:defRPr/>
            </a:pPr>
            <a:r>
              <a:rPr lang="en-US" dirty="0"/>
              <a:t>Purchasing’s After-the-Fact Form found under Procurement Forms in Rowdy Exchange’s Shopping Dashboard</a:t>
            </a:r>
          </a:p>
          <a:p>
            <a:pPr marL="285750" indent="-285750">
              <a:spcBef>
                <a:spcPts val="3000"/>
              </a:spcBef>
              <a:buFont typeface="Arial" panose="020B0604020202020204" pitchFamily="34" charset="0"/>
              <a:buChar char="•"/>
              <a:defRPr/>
            </a:pPr>
            <a:r>
              <a:rPr lang="en-US" dirty="0"/>
              <a:t>Fill out and follow steps outlined in form for all After-the-Fact purchases</a:t>
            </a:r>
          </a:p>
        </p:txBody>
      </p:sp>
    </p:spTree>
    <p:extLst>
      <p:ext uri="{BB962C8B-B14F-4D97-AF65-F5344CB8AC3E}">
        <p14:creationId xmlns:p14="http://schemas.microsoft.com/office/powerpoint/2010/main" val="36412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3502B-433F-1A48-906B-0F0E3E15F906}"/>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9BAF7774-047A-1B4F-B989-28E6BDF728E2}"/>
              </a:ext>
            </a:extLst>
          </p:cNvPr>
          <p:cNvSpPr/>
          <p:nvPr/>
        </p:nvSpPr>
        <p:spPr>
          <a:xfrm>
            <a:off x="612418" y="2967335"/>
            <a:ext cx="2119491" cy="461665"/>
          </a:xfrm>
          <a:prstGeom prst="rect">
            <a:avLst/>
          </a:prstGeom>
        </p:spPr>
        <p:txBody>
          <a:bodyPr wrap="none">
            <a:spAutoFit/>
          </a:bodyPr>
          <a:lstStyle/>
          <a:p>
            <a:r>
              <a:rPr lang="en-US" sz="2400" b="1" dirty="0">
                <a:solidFill>
                  <a:srgbClr val="F15A22"/>
                </a:solidFill>
              </a:rPr>
              <a:t>After-the-fact</a:t>
            </a:r>
          </a:p>
        </p:txBody>
      </p:sp>
      <p:pic>
        <p:nvPicPr>
          <p:cNvPr id="4" name="Content Placeholder 4">
            <a:hlinkClick r:id="rId2"/>
            <a:extLst>
              <a:ext uri="{FF2B5EF4-FFF2-40B4-BE49-F238E27FC236}">
                <a16:creationId xmlns:a16="http://schemas.microsoft.com/office/drawing/2014/main" id="{C25B78F4-8EF0-E64E-9A34-B8A50AFB4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911" y="651435"/>
            <a:ext cx="6216660" cy="5723375"/>
          </a:xfrm>
          <a:prstGeom prst="rect">
            <a:avLst/>
          </a:prstGeom>
        </p:spPr>
      </p:pic>
    </p:spTree>
    <p:extLst>
      <p:ext uri="{BB962C8B-B14F-4D97-AF65-F5344CB8AC3E}">
        <p14:creationId xmlns:p14="http://schemas.microsoft.com/office/powerpoint/2010/main" val="288421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Business Contracts Office</a:t>
            </a:r>
          </a:p>
        </p:txBody>
      </p:sp>
      <p:sp>
        <p:nvSpPr>
          <p:cNvPr id="3" name="Rectangle 2"/>
          <p:cNvSpPr/>
          <p:nvPr/>
        </p:nvSpPr>
        <p:spPr>
          <a:xfrm>
            <a:off x="0" y="651510"/>
            <a:ext cx="9144000" cy="5829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Defining and assess what a business contract is </a:t>
            </a:r>
          </a:p>
          <a:p>
            <a:r>
              <a:rPr lang="en-US" dirty="0"/>
              <a:t>Describe and differentiate contract execution </a:t>
            </a:r>
          </a:p>
          <a:p>
            <a:r>
              <a:rPr lang="en-US" dirty="0"/>
              <a:t>Discuss and illustrate various types of business contracts </a:t>
            </a:r>
          </a:p>
          <a:p>
            <a:pPr lvl="1"/>
            <a:r>
              <a:rPr lang="en-US" dirty="0"/>
              <a:t>Review most commonly used business contracts at UTSA.</a:t>
            </a:r>
          </a:p>
          <a:p>
            <a:r>
              <a:rPr lang="en-US" dirty="0"/>
              <a:t>Classify and understand other types of business contracts</a:t>
            </a:r>
          </a:p>
          <a:p>
            <a:pPr lvl="1"/>
            <a:r>
              <a:rPr lang="en-US" dirty="0"/>
              <a:t>Identify a click-wrap contract</a:t>
            </a:r>
          </a:p>
          <a:p>
            <a:pPr lvl="1"/>
            <a:r>
              <a:rPr lang="en-US" dirty="0"/>
              <a:t>Evaluate an agreements with employees and its requirements</a:t>
            </a:r>
          </a:p>
          <a:p>
            <a:pPr lvl="1"/>
            <a:r>
              <a:rPr lang="en-US" dirty="0"/>
              <a:t>Define an after-the-fact agreement and review submission process</a:t>
            </a:r>
          </a:p>
          <a:p>
            <a:r>
              <a:rPr lang="en-US" dirty="0"/>
              <a:t>Analyze various contract routing methods</a:t>
            </a:r>
          </a:p>
          <a:p>
            <a:pPr lvl="1"/>
            <a:r>
              <a:rPr lang="en-US" dirty="0"/>
              <a:t>Detail using Total Contracts Manager</a:t>
            </a:r>
          </a:p>
          <a:p>
            <a:r>
              <a:rPr lang="en-US" dirty="0"/>
              <a:t>Identify and discuss contract timelines</a:t>
            </a:r>
          </a:p>
        </p:txBody>
      </p:sp>
      <p:sp>
        <p:nvSpPr>
          <p:cNvPr id="4" name="TextBox 3">
            <a:extLst>
              <a:ext uri="{FF2B5EF4-FFF2-40B4-BE49-F238E27FC236}">
                <a16:creationId xmlns:a16="http://schemas.microsoft.com/office/drawing/2014/main" id="{CDE16C74-44EA-9C47-BB1F-8EE80E009C52}"/>
              </a:ext>
            </a:extLst>
          </p:cNvPr>
          <p:cNvSpPr txBox="1"/>
          <p:nvPr/>
        </p:nvSpPr>
        <p:spPr>
          <a:xfrm>
            <a:off x="520700" y="797442"/>
            <a:ext cx="8623300" cy="5955476"/>
          </a:xfrm>
          <a:prstGeom prst="rect">
            <a:avLst/>
          </a:prstGeom>
          <a:noFill/>
        </p:spPr>
        <p:txBody>
          <a:bodyPr wrap="square" rtlCol="0">
            <a:spAutoFit/>
          </a:bodyPr>
          <a:lstStyle/>
          <a:p>
            <a:pPr>
              <a:lnSpc>
                <a:spcPct val="150000"/>
              </a:lnSpc>
            </a:pPr>
            <a:r>
              <a:rPr lang="en-US" sz="2800" b="1" dirty="0">
                <a:solidFill>
                  <a:srgbClr val="F26000"/>
                </a:solidFill>
                <a:latin typeface="Helvetica"/>
                <a:cs typeface="Helvetica"/>
              </a:rPr>
              <a:t>Course Objectives</a:t>
            </a:r>
            <a:endParaRPr lang="en-US" sz="2400" b="1" dirty="0">
              <a:solidFill>
                <a:srgbClr val="F26000"/>
              </a:solidFill>
              <a:latin typeface="Helvetica"/>
              <a:cs typeface="Helvetica"/>
            </a:endParaRPr>
          </a:p>
          <a:p>
            <a:pPr marL="285750" indent="-285750">
              <a:lnSpc>
                <a:spcPct val="150000"/>
              </a:lnSpc>
              <a:buFont typeface="Arial" panose="020B0604020202020204" pitchFamily="34" charset="0"/>
              <a:buChar char="•"/>
            </a:pPr>
            <a:r>
              <a:rPr lang="en-US" dirty="0"/>
              <a:t>Defining and assess what a business contract is </a:t>
            </a:r>
          </a:p>
          <a:p>
            <a:pPr marL="285750" indent="-285750">
              <a:lnSpc>
                <a:spcPct val="150000"/>
              </a:lnSpc>
              <a:buFont typeface="Arial" panose="020B0604020202020204" pitchFamily="34" charset="0"/>
              <a:buChar char="•"/>
            </a:pPr>
            <a:r>
              <a:rPr lang="en-US" dirty="0"/>
              <a:t>Describe and differentiate contract execution </a:t>
            </a:r>
          </a:p>
          <a:p>
            <a:pPr marL="285750" indent="-285750">
              <a:lnSpc>
                <a:spcPct val="150000"/>
              </a:lnSpc>
              <a:buFont typeface="Arial" panose="020B0604020202020204" pitchFamily="34" charset="0"/>
              <a:buChar char="•"/>
            </a:pPr>
            <a:r>
              <a:rPr lang="en-US" dirty="0"/>
              <a:t>Discuss and illustrate various types of business contracts </a:t>
            </a:r>
          </a:p>
          <a:p>
            <a:pPr marL="742950" lvl="1" indent="-285750">
              <a:lnSpc>
                <a:spcPct val="150000"/>
              </a:lnSpc>
              <a:buFont typeface="Arial" panose="020B0604020202020204" pitchFamily="34" charset="0"/>
              <a:buChar char="•"/>
            </a:pPr>
            <a:r>
              <a:rPr lang="en-US" dirty="0"/>
              <a:t>Review most commonly used business contracts at UTSA.</a:t>
            </a:r>
          </a:p>
          <a:p>
            <a:pPr marL="285750" indent="-285750">
              <a:lnSpc>
                <a:spcPct val="150000"/>
              </a:lnSpc>
              <a:buFont typeface="Arial" panose="020B0604020202020204" pitchFamily="34" charset="0"/>
              <a:buChar char="•"/>
            </a:pPr>
            <a:r>
              <a:rPr lang="en-US" dirty="0"/>
              <a:t>Classify and understand other types of business contracts</a:t>
            </a:r>
          </a:p>
          <a:p>
            <a:pPr marL="742950" lvl="1" indent="-285750">
              <a:lnSpc>
                <a:spcPct val="150000"/>
              </a:lnSpc>
              <a:buFont typeface="Arial" panose="020B0604020202020204" pitchFamily="34" charset="0"/>
              <a:buChar char="•"/>
            </a:pPr>
            <a:r>
              <a:rPr lang="en-US" dirty="0"/>
              <a:t>Identify a click-wrap contract</a:t>
            </a:r>
          </a:p>
          <a:p>
            <a:pPr marL="742950" lvl="1" indent="-285750">
              <a:lnSpc>
                <a:spcPct val="150000"/>
              </a:lnSpc>
              <a:buFont typeface="Arial" panose="020B0604020202020204" pitchFamily="34" charset="0"/>
              <a:buChar char="•"/>
            </a:pPr>
            <a:r>
              <a:rPr lang="en-US" dirty="0"/>
              <a:t>Evaluate an agreements with employees and its requirements</a:t>
            </a:r>
          </a:p>
          <a:p>
            <a:pPr marL="742950" lvl="1" indent="-285750">
              <a:lnSpc>
                <a:spcPct val="150000"/>
              </a:lnSpc>
              <a:buFont typeface="Arial" panose="020B0604020202020204" pitchFamily="34" charset="0"/>
              <a:buChar char="•"/>
            </a:pPr>
            <a:r>
              <a:rPr lang="en-US" dirty="0"/>
              <a:t>Define an after-the-fact agreement and review submission process</a:t>
            </a:r>
          </a:p>
          <a:p>
            <a:pPr marL="285750" indent="-285750">
              <a:lnSpc>
                <a:spcPct val="150000"/>
              </a:lnSpc>
              <a:buFont typeface="Arial" panose="020B0604020202020204" pitchFamily="34" charset="0"/>
              <a:buChar char="•"/>
            </a:pPr>
            <a:r>
              <a:rPr lang="en-US" dirty="0"/>
              <a:t>Analyze various contract routing methods</a:t>
            </a:r>
          </a:p>
          <a:p>
            <a:pPr marL="742950" lvl="1" indent="-285750">
              <a:lnSpc>
                <a:spcPct val="150000"/>
              </a:lnSpc>
              <a:buFont typeface="Arial" panose="020B0604020202020204" pitchFamily="34" charset="0"/>
              <a:buChar char="•"/>
            </a:pPr>
            <a:r>
              <a:rPr lang="en-US" dirty="0"/>
              <a:t>Detail using Total Contracts Manager</a:t>
            </a:r>
          </a:p>
          <a:p>
            <a:pPr marL="285750" indent="-285750">
              <a:lnSpc>
                <a:spcPct val="150000"/>
              </a:lnSpc>
              <a:buFont typeface="Arial" panose="020B0604020202020204" pitchFamily="34" charset="0"/>
              <a:buChar char="•"/>
            </a:pPr>
            <a:r>
              <a:rPr lang="en-US" dirty="0"/>
              <a:t>Identify and discuss contract timelines</a:t>
            </a:r>
          </a:p>
          <a:p>
            <a:endParaRPr lang="en-US" sz="2400" b="1" dirty="0">
              <a:solidFill>
                <a:srgbClr val="F26000"/>
              </a:solidFill>
              <a:latin typeface="Helvetica"/>
              <a:cs typeface="Helvetica"/>
            </a:endParaRPr>
          </a:p>
          <a:p>
            <a:endParaRPr lang="en-US" dirty="0"/>
          </a:p>
        </p:txBody>
      </p:sp>
    </p:spTree>
    <p:extLst>
      <p:ext uri="{BB962C8B-B14F-4D97-AF65-F5344CB8AC3E}">
        <p14:creationId xmlns:p14="http://schemas.microsoft.com/office/powerpoint/2010/main" val="1623377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C37C2-3A08-8F47-8183-2C0895ED302C}"/>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17112615-7E34-6940-A93D-F207D5B4DA77}"/>
              </a:ext>
            </a:extLst>
          </p:cNvPr>
          <p:cNvSpPr/>
          <p:nvPr/>
        </p:nvSpPr>
        <p:spPr>
          <a:xfrm>
            <a:off x="609007" y="2351782"/>
            <a:ext cx="4313867" cy="1077218"/>
          </a:xfrm>
          <a:prstGeom prst="rect">
            <a:avLst/>
          </a:prstGeom>
        </p:spPr>
        <p:txBody>
          <a:bodyPr wrap="square">
            <a:spAutoFit/>
          </a:bodyPr>
          <a:lstStyle/>
          <a:p>
            <a:r>
              <a:rPr lang="en-US" sz="3200" b="1" dirty="0">
                <a:solidFill>
                  <a:srgbClr val="F15A22"/>
                </a:solidFill>
                <a:latin typeface="Helvetica" pitchFamily="2" charset="0"/>
              </a:rPr>
              <a:t>Contract Routing Methods</a:t>
            </a:r>
          </a:p>
        </p:txBody>
      </p:sp>
      <p:sp>
        <p:nvSpPr>
          <p:cNvPr id="4" name="Rectangle 3">
            <a:extLst>
              <a:ext uri="{FF2B5EF4-FFF2-40B4-BE49-F238E27FC236}">
                <a16:creationId xmlns:a16="http://schemas.microsoft.com/office/drawing/2014/main" id="{18AE2A0E-1A28-9D42-A840-755306CD63F9}"/>
              </a:ext>
            </a:extLst>
          </p:cNvPr>
          <p:cNvSpPr/>
          <p:nvPr/>
        </p:nvSpPr>
        <p:spPr>
          <a:xfrm>
            <a:off x="609007" y="3244334"/>
            <a:ext cx="5178057" cy="369332"/>
          </a:xfrm>
          <a:prstGeom prst="rect">
            <a:avLst/>
          </a:prstGeom>
        </p:spPr>
        <p:txBody>
          <a:bodyPr wrap="square">
            <a:spAutoFit/>
          </a:bodyPr>
          <a:lstStyle/>
          <a:p>
            <a:r>
              <a:rPr lang="en-US" dirty="0"/>
              <a:t>Using </a:t>
            </a:r>
            <a:r>
              <a:rPr lang="en-US" dirty="0" err="1"/>
              <a:t>SciQuest</a:t>
            </a:r>
            <a:r>
              <a:rPr lang="en-US" dirty="0"/>
              <a:t> TCM and other routing methods</a:t>
            </a:r>
          </a:p>
        </p:txBody>
      </p:sp>
    </p:spTree>
    <p:extLst>
      <p:ext uri="{BB962C8B-B14F-4D97-AF65-F5344CB8AC3E}">
        <p14:creationId xmlns:p14="http://schemas.microsoft.com/office/powerpoint/2010/main" val="2032134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A99953-80B9-9F42-85E1-76E76C6AB01F}"/>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C152CEB5-82A5-F748-8327-7AB758DE6BCC}"/>
              </a:ext>
            </a:extLst>
          </p:cNvPr>
          <p:cNvSpPr/>
          <p:nvPr/>
        </p:nvSpPr>
        <p:spPr>
          <a:xfrm>
            <a:off x="609007" y="2598003"/>
            <a:ext cx="3388835" cy="830997"/>
          </a:xfrm>
          <a:prstGeom prst="rect">
            <a:avLst/>
          </a:prstGeom>
        </p:spPr>
        <p:txBody>
          <a:bodyPr wrap="square">
            <a:spAutoFit/>
          </a:bodyPr>
          <a:lstStyle/>
          <a:p>
            <a:r>
              <a:rPr lang="en-US" sz="2400" b="1" dirty="0">
                <a:solidFill>
                  <a:srgbClr val="F15A22"/>
                </a:solidFill>
              </a:rPr>
              <a:t>Contract Routing Methods</a:t>
            </a:r>
          </a:p>
        </p:txBody>
      </p:sp>
      <p:sp>
        <p:nvSpPr>
          <p:cNvPr id="4" name="Rectangle 3">
            <a:extLst>
              <a:ext uri="{FF2B5EF4-FFF2-40B4-BE49-F238E27FC236}">
                <a16:creationId xmlns:a16="http://schemas.microsoft.com/office/drawing/2014/main" id="{816353D3-2D98-DC4D-91E5-1D368CB8452C}"/>
              </a:ext>
            </a:extLst>
          </p:cNvPr>
          <p:cNvSpPr/>
          <p:nvPr/>
        </p:nvSpPr>
        <p:spPr>
          <a:xfrm>
            <a:off x="609007" y="3429000"/>
            <a:ext cx="2595582" cy="369332"/>
          </a:xfrm>
          <a:prstGeom prst="rect">
            <a:avLst/>
          </a:prstGeom>
        </p:spPr>
        <p:txBody>
          <a:bodyPr wrap="none">
            <a:spAutoFit/>
          </a:bodyPr>
          <a:lstStyle/>
          <a:p>
            <a:r>
              <a:rPr lang="en-US" dirty="0"/>
              <a:t>What you need to know</a:t>
            </a:r>
          </a:p>
        </p:txBody>
      </p:sp>
      <p:sp>
        <p:nvSpPr>
          <p:cNvPr id="5" name="Rectangle 4">
            <a:extLst>
              <a:ext uri="{FF2B5EF4-FFF2-40B4-BE49-F238E27FC236}">
                <a16:creationId xmlns:a16="http://schemas.microsoft.com/office/drawing/2014/main" id="{99EED371-81F8-F942-8E02-6006FEA4795E}"/>
              </a:ext>
            </a:extLst>
          </p:cNvPr>
          <p:cNvSpPr/>
          <p:nvPr/>
        </p:nvSpPr>
        <p:spPr>
          <a:xfrm>
            <a:off x="3997842" y="1515687"/>
            <a:ext cx="4572000" cy="4195957"/>
          </a:xfrm>
          <a:prstGeom prst="rect">
            <a:avLst/>
          </a:prstGeom>
        </p:spPr>
        <p:txBody>
          <a:bodyPr>
            <a:spAutoFit/>
          </a:bodyPr>
          <a:lstStyle/>
          <a:p>
            <a:pPr marL="285750" indent="-285750">
              <a:lnSpc>
                <a:spcPct val="150000"/>
              </a:lnSpc>
              <a:buFont typeface="Arial" panose="020B0604020202020204" pitchFamily="34" charset="0"/>
              <a:buChar char="•"/>
            </a:pPr>
            <a:r>
              <a:rPr lang="en-US" dirty="0"/>
              <a:t>The Business Contracts Office can receive an agreement utilizing the method below:</a:t>
            </a:r>
          </a:p>
          <a:p>
            <a:pPr marL="285750" indent="-285750">
              <a:lnSpc>
                <a:spcPct val="150000"/>
              </a:lnSpc>
              <a:buFont typeface="Arial" panose="020B0604020202020204" pitchFamily="34" charset="0"/>
              <a:buChar char="•"/>
            </a:pPr>
            <a:r>
              <a:rPr lang="en-US" dirty="0"/>
              <a:t>Electronic Submission through Rowdy Exchange's Total Contracts Manager (TCM) </a:t>
            </a:r>
          </a:p>
          <a:p>
            <a:pPr>
              <a:lnSpc>
                <a:spcPct val="150000"/>
              </a:lnSpc>
            </a:pPr>
            <a:r>
              <a:rPr lang="en-US" dirty="0"/>
              <a:t>For more details on routing an agreement, see </a:t>
            </a:r>
            <a:r>
              <a:rPr lang="en-US" dirty="0">
                <a:hlinkClick r:id="rId2"/>
              </a:rPr>
              <a:t>http://www.utsa.edu/bco/contracts/submitting.html</a:t>
            </a:r>
            <a:r>
              <a:rPr lang="en-US" dirty="0"/>
              <a:t> </a:t>
            </a:r>
          </a:p>
        </p:txBody>
      </p:sp>
    </p:spTree>
    <p:extLst>
      <p:ext uri="{BB962C8B-B14F-4D97-AF65-F5344CB8AC3E}">
        <p14:creationId xmlns:p14="http://schemas.microsoft.com/office/powerpoint/2010/main" val="1719386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2D413B-1EBF-ED4E-8202-97E4F8D923DD}"/>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668C2D96-2CA1-3F42-AB8E-0CC905E2840C}"/>
              </a:ext>
            </a:extLst>
          </p:cNvPr>
          <p:cNvSpPr/>
          <p:nvPr/>
        </p:nvSpPr>
        <p:spPr>
          <a:xfrm>
            <a:off x="494412" y="947437"/>
            <a:ext cx="3902149" cy="830997"/>
          </a:xfrm>
          <a:prstGeom prst="rect">
            <a:avLst/>
          </a:prstGeom>
        </p:spPr>
        <p:txBody>
          <a:bodyPr wrap="square">
            <a:spAutoFit/>
          </a:bodyPr>
          <a:lstStyle/>
          <a:p>
            <a:r>
              <a:rPr lang="en-US" sz="2400" b="1" dirty="0">
                <a:solidFill>
                  <a:srgbClr val="F15A22"/>
                </a:solidFill>
                <a:latin typeface="Helvetica" pitchFamily="2" charset="0"/>
              </a:rPr>
              <a:t>Routing using Total Contracts Manager (TCM)</a:t>
            </a:r>
          </a:p>
        </p:txBody>
      </p:sp>
      <p:sp>
        <p:nvSpPr>
          <p:cNvPr id="4" name="Rectangle 3">
            <a:extLst>
              <a:ext uri="{FF2B5EF4-FFF2-40B4-BE49-F238E27FC236}">
                <a16:creationId xmlns:a16="http://schemas.microsoft.com/office/drawing/2014/main" id="{B09BB58D-1C53-CC45-93DA-EC29866BDCF7}"/>
              </a:ext>
            </a:extLst>
          </p:cNvPr>
          <p:cNvSpPr/>
          <p:nvPr/>
        </p:nvSpPr>
        <p:spPr>
          <a:xfrm>
            <a:off x="393403" y="1778434"/>
            <a:ext cx="4104168" cy="4611455"/>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t>Submit you contract requests and monitor them electronically</a:t>
            </a:r>
          </a:p>
          <a:p>
            <a:pPr marL="285750" indent="-285750">
              <a:lnSpc>
                <a:spcPct val="150000"/>
              </a:lnSpc>
              <a:buFont typeface="Arial" panose="020B0604020202020204" pitchFamily="34" charset="0"/>
              <a:buChar char="•"/>
            </a:pPr>
            <a:r>
              <a:rPr lang="en-US" dirty="0"/>
              <a:t>Easy upload of contract documents and required approvals</a:t>
            </a:r>
          </a:p>
          <a:p>
            <a:pPr marL="285750" indent="-285750">
              <a:lnSpc>
                <a:spcPct val="150000"/>
              </a:lnSpc>
              <a:buFont typeface="Arial" panose="020B0604020202020204" pitchFamily="34" charset="0"/>
              <a:buChar char="•"/>
            </a:pPr>
            <a:r>
              <a:rPr lang="en-US" dirty="0"/>
              <a:t> Access your department’s contracts and search all business agreements processed by the University</a:t>
            </a:r>
          </a:p>
          <a:p>
            <a:pPr marL="285750" indent="-285750">
              <a:lnSpc>
                <a:spcPct val="150000"/>
              </a:lnSpc>
              <a:buFont typeface="Arial" panose="020B0604020202020204" pitchFamily="34" charset="0"/>
              <a:buChar char="•"/>
            </a:pPr>
            <a:r>
              <a:rPr lang="en-US" dirty="0"/>
              <a:t> Single Sign-On (abc123)</a:t>
            </a:r>
          </a:p>
          <a:p>
            <a:pPr marL="285750" indent="-285750">
              <a:lnSpc>
                <a:spcPct val="150000"/>
              </a:lnSpc>
              <a:buFont typeface="Arial" panose="020B0604020202020204" pitchFamily="34" charset="0"/>
              <a:buChar char="•"/>
            </a:pPr>
            <a:r>
              <a:rPr lang="en-US" dirty="0">
                <a:hlinkClick r:id="rId2"/>
              </a:rPr>
              <a:t>https://solutions.sciquest.com/apps/Router/SAMLAuth/UTSA</a:t>
            </a:r>
            <a:endParaRPr lang="en-US" dirty="0"/>
          </a:p>
        </p:txBody>
      </p:sp>
      <p:pic>
        <p:nvPicPr>
          <p:cNvPr id="5" name="Picture 4">
            <a:hlinkClick r:id="rId3"/>
            <a:extLst>
              <a:ext uri="{FF2B5EF4-FFF2-40B4-BE49-F238E27FC236}">
                <a16:creationId xmlns:a16="http://schemas.microsoft.com/office/drawing/2014/main" id="{FBCCBCE8-D30A-D446-BF05-A4B0035E4AE0}"/>
              </a:ext>
            </a:extLst>
          </p:cNvPr>
          <p:cNvPicPr>
            <a:picLocks noChangeAspect="1"/>
          </p:cNvPicPr>
          <p:nvPr/>
        </p:nvPicPr>
        <p:blipFill>
          <a:blip r:embed="rId4"/>
          <a:stretch>
            <a:fillRect/>
          </a:stretch>
        </p:blipFill>
        <p:spPr>
          <a:xfrm>
            <a:off x="4497570" y="986741"/>
            <a:ext cx="4518839" cy="5182510"/>
          </a:xfrm>
          <a:prstGeom prst="rect">
            <a:avLst/>
          </a:prstGeom>
          <a:effectLst/>
        </p:spPr>
      </p:pic>
    </p:spTree>
    <p:extLst>
      <p:ext uri="{BB962C8B-B14F-4D97-AF65-F5344CB8AC3E}">
        <p14:creationId xmlns:p14="http://schemas.microsoft.com/office/powerpoint/2010/main" val="2923683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51FB55-6897-0643-8DCC-0075AD253CFE}"/>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9BEF9435-8B8C-D348-8C65-7706472F2473}"/>
              </a:ext>
            </a:extLst>
          </p:cNvPr>
          <p:cNvSpPr/>
          <p:nvPr/>
        </p:nvSpPr>
        <p:spPr>
          <a:xfrm>
            <a:off x="610925" y="2844225"/>
            <a:ext cx="3865738" cy="584775"/>
          </a:xfrm>
          <a:prstGeom prst="rect">
            <a:avLst/>
          </a:prstGeom>
        </p:spPr>
        <p:txBody>
          <a:bodyPr wrap="none">
            <a:spAutoFit/>
          </a:bodyPr>
          <a:lstStyle/>
          <a:p>
            <a:r>
              <a:rPr lang="en-US" sz="3200" b="1" dirty="0">
                <a:solidFill>
                  <a:srgbClr val="F15A22"/>
                </a:solidFill>
              </a:rPr>
              <a:t>Contract Timelines</a:t>
            </a:r>
          </a:p>
        </p:txBody>
      </p:sp>
      <p:sp>
        <p:nvSpPr>
          <p:cNvPr id="4" name="Rectangle 3">
            <a:extLst>
              <a:ext uri="{FF2B5EF4-FFF2-40B4-BE49-F238E27FC236}">
                <a16:creationId xmlns:a16="http://schemas.microsoft.com/office/drawing/2014/main" id="{875D41C5-AA8D-D849-9A92-28ABA1FB0D26}"/>
              </a:ext>
            </a:extLst>
          </p:cNvPr>
          <p:cNvSpPr/>
          <p:nvPr/>
        </p:nvSpPr>
        <p:spPr>
          <a:xfrm>
            <a:off x="610925" y="3429000"/>
            <a:ext cx="3595856" cy="369332"/>
          </a:xfrm>
          <a:prstGeom prst="rect">
            <a:avLst/>
          </a:prstGeom>
        </p:spPr>
        <p:txBody>
          <a:bodyPr wrap="none">
            <a:spAutoFit/>
          </a:bodyPr>
          <a:lstStyle/>
          <a:p>
            <a:r>
              <a:rPr lang="en-US" dirty="0"/>
              <a:t>How long will it take to complete?</a:t>
            </a:r>
          </a:p>
        </p:txBody>
      </p:sp>
    </p:spTree>
    <p:extLst>
      <p:ext uri="{BB962C8B-B14F-4D97-AF65-F5344CB8AC3E}">
        <p14:creationId xmlns:p14="http://schemas.microsoft.com/office/powerpoint/2010/main" val="2928956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E8638-80EE-6C42-93BF-4D2AD9C91D7A}"/>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2526EFF6-B1CD-A145-BE2E-F5894CB70A48}"/>
              </a:ext>
            </a:extLst>
          </p:cNvPr>
          <p:cNvSpPr/>
          <p:nvPr/>
        </p:nvSpPr>
        <p:spPr>
          <a:xfrm>
            <a:off x="615307" y="2967335"/>
            <a:ext cx="3137986" cy="461665"/>
          </a:xfrm>
          <a:prstGeom prst="rect">
            <a:avLst/>
          </a:prstGeom>
        </p:spPr>
        <p:txBody>
          <a:bodyPr wrap="square">
            <a:spAutoFit/>
          </a:bodyPr>
          <a:lstStyle/>
          <a:p>
            <a:r>
              <a:rPr lang="en-US" sz="2400" b="1" dirty="0">
                <a:solidFill>
                  <a:srgbClr val="F15A22"/>
                </a:solidFill>
              </a:rPr>
              <a:t>General Timelines</a:t>
            </a:r>
          </a:p>
        </p:txBody>
      </p:sp>
      <p:sp>
        <p:nvSpPr>
          <p:cNvPr id="4" name="TextBox 3">
            <a:extLst>
              <a:ext uri="{FF2B5EF4-FFF2-40B4-BE49-F238E27FC236}">
                <a16:creationId xmlns:a16="http://schemas.microsoft.com/office/drawing/2014/main" id="{16DBB8F5-C875-D54D-BE0A-EBE56121737C}"/>
              </a:ext>
            </a:extLst>
          </p:cNvPr>
          <p:cNvSpPr txBox="1"/>
          <p:nvPr/>
        </p:nvSpPr>
        <p:spPr>
          <a:xfrm>
            <a:off x="615307" y="3429000"/>
            <a:ext cx="2557175" cy="646331"/>
          </a:xfrm>
          <a:prstGeom prst="rect">
            <a:avLst/>
          </a:prstGeom>
          <a:noFill/>
        </p:spPr>
        <p:txBody>
          <a:bodyPr wrap="none" rtlCol="0">
            <a:spAutoFit/>
          </a:bodyPr>
          <a:lstStyle/>
          <a:p>
            <a:r>
              <a:rPr lang="en-US" dirty="0"/>
              <a:t>What you should know.</a:t>
            </a:r>
          </a:p>
          <a:p>
            <a:endParaRPr lang="en-US" dirty="0"/>
          </a:p>
        </p:txBody>
      </p:sp>
      <p:sp>
        <p:nvSpPr>
          <p:cNvPr id="5" name="Rectangle 4">
            <a:extLst>
              <a:ext uri="{FF2B5EF4-FFF2-40B4-BE49-F238E27FC236}">
                <a16:creationId xmlns:a16="http://schemas.microsoft.com/office/drawing/2014/main" id="{0CFA5DED-08C5-224C-A307-1D3C0CB413DE}"/>
              </a:ext>
            </a:extLst>
          </p:cNvPr>
          <p:cNvSpPr/>
          <p:nvPr/>
        </p:nvSpPr>
        <p:spPr>
          <a:xfrm>
            <a:off x="3880884" y="1690062"/>
            <a:ext cx="4572000" cy="3477875"/>
          </a:xfrm>
          <a:prstGeom prst="rect">
            <a:avLst/>
          </a:prstGeom>
        </p:spPr>
        <p:txBody>
          <a:bodyPr>
            <a:spAutoFit/>
          </a:bodyPr>
          <a:lstStyle/>
          <a:p>
            <a:pPr marL="285750" lvl="1" indent="-285750">
              <a:spcBef>
                <a:spcPts val="2400"/>
              </a:spcBef>
              <a:buFont typeface="Arial" panose="020B0604020202020204" pitchFamily="34" charset="0"/>
              <a:buChar char="•"/>
              <a:defRPr/>
            </a:pPr>
            <a:r>
              <a:rPr lang="en-US" dirty="0"/>
              <a:t>Standard Template Agreements with all routing secured are typically signed within 3 business days upon receipt by the Business Contracts Office </a:t>
            </a:r>
          </a:p>
          <a:p>
            <a:pPr marL="285750" lvl="1" indent="-285750">
              <a:spcBef>
                <a:spcPts val="2400"/>
              </a:spcBef>
              <a:buFont typeface="Arial" panose="020B0604020202020204" pitchFamily="34" charset="0"/>
              <a:buChar char="•"/>
              <a:defRPr/>
            </a:pPr>
            <a:r>
              <a:rPr lang="en-US" dirty="0"/>
              <a:t>Delays Resulting from Improper Routing, Incorrect Information Provided, and/or Incorrect Attachments</a:t>
            </a:r>
          </a:p>
          <a:p>
            <a:pPr marL="285750" lvl="1" indent="-285750">
              <a:spcBef>
                <a:spcPts val="2400"/>
              </a:spcBef>
              <a:buFont typeface="Arial" panose="020B0604020202020204" pitchFamily="34" charset="0"/>
              <a:buChar char="•"/>
              <a:defRPr/>
            </a:pPr>
            <a:r>
              <a:rPr lang="en-US" dirty="0"/>
              <a:t>Agreements with Substantive Modifications need to reviewed by the Business Contracts Office</a:t>
            </a:r>
          </a:p>
        </p:txBody>
      </p:sp>
    </p:spTree>
    <p:extLst>
      <p:ext uri="{BB962C8B-B14F-4D97-AF65-F5344CB8AC3E}">
        <p14:creationId xmlns:p14="http://schemas.microsoft.com/office/powerpoint/2010/main" val="57357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777EA-F4D5-404D-AF8F-3718C0934D1A}"/>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9E67FEE8-8874-A24D-91A1-0E27898F9871}"/>
              </a:ext>
            </a:extLst>
          </p:cNvPr>
          <p:cNvSpPr/>
          <p:nvPr/>
        </p:nvSpPr>
        <p:spPr>
          <a:xfrm>
            <a:off x="610144" y="2844225"/>
            <a:ext cx="4554452" cy="584775"/>
          </a:xfrm>
          <a:prstGeom prst="rect">
            <a:avLst/>
          </a:prstGeom>
        </p:spPr>
        <p:txBody>
          <a:bodyPr wrap="none">
            <a:spAutoFit/>
          </a:bodyPr>
          <a:lstStyle/>
          <a:p>
            <a:r>
              <a:rPr lang="en-US" sz="3200" b="1" dirty="0">
                <a:solidFill>
                  <a:srgbClr val="F15A22"/>
                </a:solidFill>
              </a:rPr>
              <a:t>Additional Information</a:t>
            </a:r>
          </a:p>
        </p:txBody>
      </p:sp>
      <p:sp>
        <p:nvSpPr>
          <p:cNvPr id="4" name="Rectangle 3">
            <a:extLst>
              <a:ext uri="{FF2B5EF4-FFF2-40B4-BE49-F238E27FC236}">
                <a16:creationId xmlns:a16="http://schemas.microsoft.com/office/drawing/2014/main" id="{3FB73DCA-42BA-BB45-BD92-B2235909FC9C}"/>
              </a:ext>
            </a:extLst>
          </p:cNvPr>
          <p:cNvSpPr/>
          <p:nvPr/>
        </p:nvSpPr>
        <p:spPr>
          <a:xfrm>
            <a:off x="610144" y="3429000"/>
            <a:ext cx="3065904" cy="369332"/>
          </a:xfrm>
          <a:prstGeom prst="rect">
            <a:avLst/>
          </a:prstGeom>
        </p:spPr>
        <p:txBody>
          <a:bodyPr wrap="none">
            <a:spAutoFit/>
          </a:bodyPr>
          <a:lstStyle/>
          <a:p>
            <a:r>
              <a:rPr lang="en-US" dirty="0"/>
              <a:t>Business Contracts Website</a:t>
            </a:r>
          </a:p>
        </p:txBody>
      </p:sp>
    </p:spTree>
    <p:extLst>
      <p:ext uri="{BB962C8B-B14F-4D97-AF65-F5344CB8AC3E}">
        <p14:creationId xmlns:p14="http://schemas.microsoft.com/office/powerpoint/2010/main" val="1615235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532A7-37FE-3D41-8E61-53179E29164D}"/>
              </a:ext>
            </a:extLst>
          </p:cNvPr>
          <p:cNvSpPr>
            <a:spLocks noGrp="1"/>
          </p:cNvSpPr>
          <p:nvPr>
            <p:ph type="body" sz="quarter" idx="10"/>
          </p:nvPr>
        </p:nvSpPr>
        <p:spPr/>
        <p:txBody>
          <a:bodyPr/>
          <a:lstStyle/>
          <a:p>
            <a:r>
              <a:rPr lang="en-US" dirty="0"/>
              <a:t>Business Contracts Office</a:t>
            </a:r>
          </a:p>
        </p:txBody>
      </p:sp>
      <p:pic>
        <p:nvPicPr>
          <p:cNvPr id="3" name="Picture 2">
            <a:hlinkClick r:id="rId2"/>
            <a:extLst>
              <a:ext uri="{FF2B5EF4-FFF2-40B4-BE49-F238E27FC236}">
                <a16:creationId xmlns:a16="http://schemas.microsoft.com/office/drawing/2014/main" id="{8A257E16-52BE-674F-87CC-9D8495D22BE5}"/>
              </a:ext>
            </a:extLst>
          </p:cNvPr>
          <p:cNvPicPr>
            <a:picLocks noChangeAspect="1"/>
          </p:cNvPicPr>
          <p:nvPr/>
        </p:nvPicPr>
        <p:blipFill>
          <a:blip r:embed="rId3"/>
          <a:stretch>
            <a:fillRect/>
          </a:stretch>
        </p:blipFill>
        <p:spPr>
          <a:xfrm>
            <a:off x="154024" y="672443"/>
            <a:ext cx="5789576" cy="5513113"/>
          </a:xfrm>
          <a:prstGeom prst="rect">
            <a:avLst/>
          </a:prstGeom>
        </p:spPr>
      </p:pic>
      <p:sp>
        <p:nvSpPr>
          <p:cNvPr id="4" name="Rectangle 3">
            <a:extLst>
              <a:ext uri="{FF2B5EF4-FFF2-40B4-BE49-F238E27FC236}">
                <a16:creationId xmlns:a16="http://schemas.microsoft.com/office/drawing/2014/main" id="{8D67C460-C4C7-3B48-97E0-09EACB23FB23}"/>
              </a:ext>
            </a:extLst>
          </p:cNvPr>
          <p:cNvSpPr/>
          <p:nvPr/>
        </p:nvSpPr>
        <p:spPr>
          <a:xfrm>
            <a:off x="6324023" y="2967334"/>
            <a:ext cx="2128340" cy="461665"/>
          </a:xfrm>
          <a:prstGeom prst="rect">
            <a:avLst/>
          </a:prstGeom>
        </p:spPr>
        <p:txBody>
          <a:bodyPr wrap="none">
            <a:spAutoFit/>
          </a:bodyPr>
          <a:lstStyle/>
          <a:p>
            <a:r>
              <a:rPr lang="en-US" sz="2400" b="1" dirty="0">
                <a:solidFill>
                  <a:srgbClr val="F15A22"/>
                </a:solidFill>
                <a:latin typeface="Helvetica" pitchFamily="2" charset="0"/>
              </a:rPr>
              <a:t>BCO Website</a:t>
            </a:r>
          </a:p>
        </p:txBody>
      </p:sp>
      <p:sp>
        <p:nvSpPr>
          <p:cNvPr id="5" name="Rectangle 4">
            <a:extLst>
              <a:ext uri="{FF2B5EF4-FFF2-40B4-BE49-F238E27FC236}">
                <a16:creationId xmlns:a16="http://schemas.microsoft.com/office/drawing/2014/main" id="{10ED777D-1A64-2048-A115-ACA4530E532F}"/>
              </a:ext>
            </a:extLst>
          </p:cNvPr>
          <p:cNvSpPr/>
          <p:nvPr/>
        </p:nvSpPr>
        <p:spPr>
          <a:xfrm>
            <a:off x="6324023" y="3428999"/>
            <a:ext cx="2441803" cy="923330"/>
          </a:xfrm>
          <a:prstGeom prst="rect">
            <a:avLst/>
          </a:prstGeom>
        </p:spPr>
        <p:txBody>
          <a:bodyPr wrap="square">
            <a:spAutoFit/>
          </a:bodyPr>
          <a:lstStyle/>
          <a:p>
            <a:r>
              <a:rPr lang="en-US" dirty="0"/>
              <a:t>Quick tour of links and valuable information</a:t>
            </a:r>
          </a:p>
        </p:txBody>
      </p:sp>
    </p:spTree>
    <p:extLst>
      <p:ext uri="{BB962C8B-B14F-4D97-AF65-F5344CB8AC3E}">
        <p14:creationId xmlns:p14="http://schemas.microsoft.com/office/powerpoint/2010/main" val="3815950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6448D4-D1C7-4E4E-98D7-176B311B26BE}"/>
              </a:ext>
            </a:extLst>
          </p:cNvPr>
          <p:cNvSpPr>
            <a:spLocks noGrp="1"/>
          </p:cNvSpPr>
          <p:nvPr>
            <p:ph type="body" sz="quarter" idx="10"/>
          </p:nvPr>
        </p:nvSpPr>
        <p:spPr/>
        <p:txBody>
          <a:bodyPr/>
          <a:lstStyle/>
          <a:p>
            <a:r>
              <a:rPr lang="en-US" dirty="0"/>
              <a:t>Business Contracts Office</a:t>
            </a:r>
          </a:p>
        </p:txBody>
      </p:sp>
      <p:pic>
        <p:nvPicPr>
          <p:cNvPr id="3" name="Picture 2" descr="http://blog.campsdeichemed.com/wp-content/uploads/2012/05/questions-to-ask-yourself1.png">
            <a:extLst>
              <a:ext uri="{FF2B5EF4-FFF2-40B4-BE49-F238E27FC236}">
                <a16:creationId xmlns:a16="http://schemas.microsoft.com/office/drawing/2014/main" id="{66002AAF-C3AF-3440-AAEB-372F42395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17" y="1300655"/>
            <a:ext cx="5617839" cy="45689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FE4646D-5465-B144-991C-10A4B4DDB6EB}"/>
              </a:ext>
            </a:extLst>
          </p:cNvPr>
          <p:cNvSpPr/>
          <p:nvPr/>
        </p:nvSpPr>
        <p:spPr>
          <a:xfrm>
            <a:off x="6232497" y="3136612"/>
            <a:ext cx="2436886" cy="584775"/>
          </a:xfrm>
          <a:prstGeom prst="rect">
            <a:avLst/>
          </a:prstGeom>
        </p:spPr>
        <p:txBody>
          <a:bodyPr wrap="none">
            <a:spAutoFit/>
          </a:bodyPr>
          <a:lstStyle/>
          <a:p>
            <a:r>
              <a:rPr lang="en-US" sz="3200" b="1" dirty="0">
                <a:solidFill>
                  <a:srgbClr val="F15A22"/>
                </a:solidFill>
              </a:rPr>
              <a:t>Questions?</a:t>
            </a:r>
          </a:p>
        </p:txBody>
      </p:sp>
    </p:spTree>
    <p:extLst>
      <p:ext uri="{BB962C8B-B14F-4D97-AF65-F5344CB8AC3E}">
        <p14:creationId xmlns:p14="http://schemas.microsoft.com/office/powerpoint/2010/main" val="1845325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6E483F-2FAB-E94A-A090-7BC96FD0668B}"/>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22CA32C4-18C4-1743-9BA2-70197B9704C5}"/>
              </a:ext>
            </a:extLst>
          </p:cNvPr>
          <p:cNvSpPr/>
          <p:nvPr/>
        </p:nvSpPr>
        <p:spPr>
          <a:xfrm>
            <a:off x="3394946" y="862641"/>
            <a:ext cx="2354107" cy="584775"/>
          </a:xfrm>
          <a:prstGeom prst="rect">
            <a:avLst/>
          </a:prstGeom>
        </p:spPr>
        <p:txBody>
          <a:bodyPr wrap="none">
            <a:spAutoFit/>
          </a:bodyPr>
          <a:lstStyle/>
          <a:p>
            <a:pPr algn="ctr"/>
            <a:r>
              <a:rPr lang="en-US" sz="3200" b="1" dirty="0">
                <a:solidFill>
                  <a:srgbClr val="F15A22"/>
                </a:solidFill>
              </a:rPr>
              <a:t>Thank You </a:t>
            </a:r>
          </a:p>
        </p:txBody>
      </p:sp>
      <p:pic>
        <p:nvPicPr>
          <p:cNvPr id="5" name="Picture 4">
            <a:extLst>
              <a:ext uri="{FF2B5EF4-FFF2-40B4-BE49-F238E27FC236}">
                <a16:creationId xmlns:a16="http://schemas.microsoft.com/office/drawing/2014/main" id="{4CBC766E-6D21-1C49-AC33-4F6ECE312CD7}"/>
              </a:ext>
            </a:extLst>
          </p:cNvPr>
          <p:cNvPicPr>
            <a:picLocks noChangeAspect="1"/>
          </p:cNvPicPr>
          <p:nvPr/>
        </p:nvPicPr>
        <p:blipFill>
          <a:blip r:embed="rId2"/>
          <a:stretch>
            <a:fillRect/>
          </a:stretch>
        </p:blipFill>
        <p:spPr>
          <a:xfrm>
            <a:off x="2609346" y="1634559"/>
            <a:ext cx="4110038" cy="3759003"/>
          </a:xfrm>
          <a:prstGeom prst="rect">
            <a:avLst/>
          </a:prstGeom>
        </p:spPr>
      </p:pic>
    </p:spTree>
    <p:extLst>
      <p:ext uri="{BB962C8B-B14F-4D97-AF65-F5344CB8AC3E}">
        <p14:creationId xmlns:p14="http://schemas.microsoft.com/office/powerpoint/2010/main" val="1237518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BC8DE7-821D-4043-A175-59B78EA02465}"/>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E50CF332-9E98-7C4F-9ED0-D0A979A9946E}"/>
              </a:ext>
            </a:extLst>
          </p:cNvPr>
          <p:cNvSpPr/>
          <p:nvPr/>
        </p:nvSpPr>
        <p:spPr>
          <a:xfrm>
            <a:off x="1780953" y="882234"/>
            <a:ext cx="5582094" cy="646331"/>
          </a:xfrm>
          <a:prstGeom prst="rect">
            <a:avLst/>
          </a:prstGeom>
        </p:spPr>
        <p:txBody>
          <a:bodyPr wrap="square">
            <a:spAutoFit/>
          </a:bodyPr>
          <a:lstStyle/>
          <a:p>
            <a:pPr algn="ctr"/>
            <a:r>
              <a:rPr lang="en-US" i="1" dirty="0"/>
              <a:t>Thank you for attending class</a:t>
            </a:r>
            <a:br>
              <a:rPr lang="en-US" i="1" dirty="0"/>
            </a:br>
            <a:r>
              <a:rPr lang="en-US" b="1" u="sng" dirty="0">
                <a:solidFill>
                  <a:srgbClr val="FF6600"/>
                </a:solidFill>
              </a:rPr>
              <a:t>Please</a:t>
            </a:r>
            <a:r>
              <a:rPr lang="en-US" b="1" dirty="0">
                <a:solidFill>
                  <a:srgbClr val="FF6600"/>
                </a:solidFill>
              </a:rPr>
              <a:t> </a:t>
            </a:r>
            <a:r>
              <a:rPr lang="en-US" b="1" u="sng" dirty="0">
                <a:solidFill>
                  <a:srgbClr val="FF6600"/>
                </a:solidFill>
              </a:rPr>
              <a:t>complete</a:t>
            </a:r>
            <a:r>
              <a:rPr lang="en-US" b="1" dirty="0">
                <a:solidFill>
                  <a:srgbClr val="FF6600"/>
                </a:solidFill>
              </a:rPr>
              <a:t> </a:t>
            </a:r>
            <a:r>
              <a:rPr lang="en-US" b="1" u="sng" dirty="0">
                <a:solidFill>
                  <a:srgbClr val="FF6600"/>
                </a:solidFill>
              </a:rPr>
              <a:t>the</a:t>
            </a:r>
            <a:r>
              <a:rPr lang="en-US" b="1" dirty="0">
                <a:solidFill>
                  <a:srgbClr val="FF6600"/>
                </a:solidFill>
              </a:rPr>
              <a:t> </a:t>
            </a:r>
            <a:r>
              <a:rPr lang="en-US" b="1" u="sng" dirty="0">
                <a:solidFill>
                  <a:srgbClr val="FF6600"/>
                </a:solidFill>
              </a:rPr>
              <a:t>electronic</a:t>
            </a:r>
            <a:r>
              <a:rPr lang="en-US" b="1" dirty="0">
                <a:solidFill>
                  <a:srgbClr val="FF6600"/>
                </a:solidFill>
              </a:rPr>
              <a:t> </a:t>
            </a:r>
            <a:r>
              <a:rPr lang="en-US" b="1" u="sng" dirty="0">
                <a:solidFill>
                  <a:srgbClr val="FF6600"/>
                </a:solidFill>
              </a:rPr>
              <a:t>evaluation</a:t>
            </a:r>
            <a:r>
              <a:rPr lang="en-US" b="1" dirty="0">
                <a:solidFill>
                  <a:srgbClr val="FF6600"/>
                </a:solidFill>
              </a:rPr>
              <a:t> </a:t>
            </a:r>
            <a:r>
              <a:rPr lang="en-US" b="1" u="sng" dirty="0">
                <a:solidFill>
                  <a:srgbClr val="FF6600"/>
                </a:solidFill>
              </a:rPr>
              <a:t>form</a:t>
            </a:r>
            <a:endParaRPr lang="en-US" dirty="0"/>
          </a:p>
        </p:txBody>
      </p:sp>
      <p:sp>
        <p:nvSpPr>
          <p:cNvPr id="4" name="Rectangle 3">
            <a:extLst>
              <a:ext uri="{FF2B5EF4-FFF2-40B4-BE49-F238E27FC236}">
                <a16:creationId xmlns:a16="http://schemas.microsoft.com/office/drawing/2014/main" id="{16A67803-AC9C-084B-8507-A0172E402843}"/>
              </a:ext>
            </a:extLst>
          </p:cNvPr>
          <p:cNvSpPr/>
          <p:nvPr/>
        </p:nvSpPr>
        <p:spPr>
          <a:xfrm>
            <a:off x="446567" y="1550069"/>
            <a:ext cx="8051974" cy="3804118"/>
          </a:xfrm>
          <a:prstGeom prst="rect">
            <a:avLst/>
          </a:prstGeom>
        </p:spPr>
        <p:txBody>
          <a:bodyPr wrap="square">
            <a:spAutoFit/>
          </a:bodyPr>
          <a:lstStyle/>
          <a:p>
            <a:pPr lvl="0">
              <a:lnSpc>
                <a:spcPct val="90000"/>
              </a:lnSpc>
              <a:spcBef>
                <a:spcPts val="1000"/>
              </a:spcBef>
              <a:defRPr/>
            </a:pPr>
            <a:r>
              <a:rPr lang="en-US" sz="3200" b="1" dirty="0">
                <a:solidFill>
                  <a:srgbClr val="FF6600"/>
                </a:solidFill>
                <a:latin typeface="Calibri" panose="020F0502020204030204"/>
              </a:rPr>
              <a:t>Go to: </a:t>
            </a:r>
            <a:r>
              <a:rPr lang="en-US" sz="3200" b="1" dirty="0">
                <a:solidFill>
                  <a:srgbClr val="0000CC"/>
                </a:solidFill>
                <a:latin typeface="Calibri" panose="020F0502020204030204"/>
              </a:rPr>
              <a:t>https://</a:t>
            </a:r>
            <a:r>
              <a:rPr lang="en-US" sz="3200" b="1" dirty="0" err="1">
                <a:solidFill>
                  <a:srgbClr val="0000CC"/>
                </a:solidFill>
                <a:latin typeface="Calibri" panose="020F0502020204030204"/>
              </a:rPr>
              <a:t>mytraining.utsa.edu</a:t>
            </a:r>
            <a:r>
              <a:rPr lang="en-US" sz="3200" b="1" dirty="0">
                <a:solidFill>
                  <a:srgbClr val="0000CC"/>
                </a:solidFill>
                <a:latin typeface="Calibri" panose="020F0502020204030204"/>
              </a:rPr>
              <a:t>/apps/evaluations</a:t>
            </a:r>
          </a:p>
          <a:p>
            <a:pPr lvl="0">
              <a:lnSpc>
                <a:spcPct val="90000"/>
              </a:lnSpc>
              <a:spcBef>
                <a:spcPts val="1000"/>
              </a:spcBef>
              <a:defRPr/>
            </a:pPr>
            <a:endParaRPr lang="en-US" sz="1400" b="1" dirty="0">
              <a:solidFill>
                <a:srgbClr val="0066FF"/>
              </a:solidFill>
              <a:latin typeface="Calibri" panose="020F0502020204030204"/>
            </a:endParaRPr>
          </a:p>
          <a:p>
            <a:pPr marL="185738" lvl="0" indent="-342900">
              <a:lnSpc>
                <a:spcPct val="90000"/>
              </a:lnSpc>
              <a:spcBef>
                <a:spcPts val="1000"/>
              </a:spcBef>
              <a:spcAft>
                <a:spcPts val="1200"/>
              </a:spcAft>
              <a:buFont typeface="Arial" panose="020B0604020202020204" pitchFamily="34" charset="0"/>
              <a:buChar char="•"/>
              <a:defRPr/>
            </a:pPr>
            <a:r>
              <a:rPr lang="en-US" dirty="0">
                <a:solidFill>
                  <a:srgbClr val="000066"/>
                </a:solidFill>
                <a:latin typeface="Calibri" panose="020F0502020204030204"/>
              </a:rPr>
              <a:t>Click ‘Load classes’ (orange tab)</a:t>
            </a:r>
          </a:p>
          <a:p>
            <a:pPr marL="185738" lvl="0" indent="-342900">
              <a:lnSpc>
                <a:spcPct val="90000"/>
              </a:lnSpc>
              <a:spcBef>
                <a:spcPts val="1000"/>
              </a:spcBef>
              <a:spcAft>
                <a:spcPts val="1200"/>
              </a:spcAft>
              <a:buFont typeface="Arial" panose="020B0604020202020204" pitchFamily="34" charset="0"/>
              <a:buChar char="•"/>
              <a:defRPr/>
            </a:pPr>
            <a:r>
              <a:rPr lang="en-US" dirty="0">
                <a:solidFill>
                  <a:srgbClr val="000066"/>
                </a:solidFill>
                <a:latin typeface="Calibri" panose="020F0502020204030204"/>
              </a:rPr>
              <a:t>Click the name of the class you took today</a:t>
            </a:r>
          </a:p>
          <a:p>
            <a:pPr marL="185738" lvl="0" indent="-342900">
              <a:lnSpc>
                <a:spcPct val="90000"/>
              </a:lnSpc>
              <a:spcBef>
                <a:spcPts val="1000"/>
              </a:spcBef>
              <a:spcAft>
                <a:spcPts val="1200"/>
              </a:spcAft>
              <a:buFont typeface="Arial" panose="020B0604020202020204" pitchFamily="34" charset="0"/>
              <a:buChar char="•"/>
              <a:defRPr/>
            </a:pPr>
            <a:r>
              <a:rPr lang="en-US" dirty="0">
                <a:solidFill>
                  <a:srgbClr val="000066"/>
                </a:solidFill>
                <a:latin typeface="Calibri" panose="020F0502020204030204"/>
              </a:rPr>
              <a:t>Click ‘Start Evaluation’</a:t>
            </a:r>
          </a:p>
          <a:p>
            <a:pPr marL="185738" lvl="0" indent="-342900">
              <a:lnSpc>
                <a:spcPct val="90000"/>
              </a:lnSpc>
              <a:spcBef>
                <a:spcPts val="1000"/>
              </a:spcBef>
              <a:spcAft>
                <a:spcPts val="1200"/>
              </a:spcAft>
              <a:buFont typeface="Arial" panose="020B0604020202020204" pitchFamily="34" charset="0"/>
              <a:buChar char="•"/>
              <a:defRPr/>
            </a:pPr>
            <a:r>
              <a:rPr lang="en-US" dirty="0">
                <a:solidFill>
                  <a:srgbClr val="000066"/>
                </a:solidFill>
                <a:latin typeface="Calibri" panose="020F0502020204030204"/>
              </a:rPr>
              <a:t>Click ‘Give Feedback’</a:t>
            </a:r>
          </a:p>
          <a:p>
            <a:pPr marL="185738" lvl="0" indent="-342900">
              <a:lnSpc>
                <a:spcPct val="90000"/>
              </a:lnSpc>
              <a:spcBef>
                <a:spcPts val="1000"/>
              </a:spcBef>
              <a:spcAft>
                <a:spcPts val="1200"/>
              </a:spcAft>
              <a:buFont typeface="Arial" panose="020B0604020202020204" pitchFamily="34" charset="0"/>
              <a:buChar char="•"/>
              <a:defRPr/>
            </a:pPr>
            <a:r>
              <a:rPr lang="en-US" dirty="0">
                <a:solidFill>
                  <a:srgbClr val="000066"/>
                </a:solidFill>
                <a:latin typeface="Calibri" panose="020F0502020204030204"/>
              </a:rPr>
              <a:t>IMPORTANT ‘1’ is LOW and ‘7’ is HIGH</a:t>
            </a:r>
            <a:endParaRPr lang="en-US" dirty="0"/>
          </a:p>
        </p:txBody>
      </p:sp>
      <p:sp>
        <p:nvSpPr>
          <p:cNvPr id="6" name="Rectangle 5">
            <a:extLst>
              <a:ext uri="{FF2B5EF4-FFF2-40B4-BE49-F238E27FC236}">
                <a16:creationId xmlns:a16="http://schemas.microsoft.com/office/drawing/2014/main" id="{55550A06-A660-BA46-9CEB-CD6A4C3496DC}"/>
              </a:ext>
            </a:extLst>
          </p:cNvPr>
          <p:cNvSpPr/>
          <p:nvPr/>
        </p:nvSpPr>
        <p:spPr>
          <a:xfrm>
            <a:off x="1320165" y="5976914"/>
            <a:ext cx="6503669" cy="369332"/>
          </a:xfrm>
          <a:prstGeom prst="rect">
            <a:avLst/>
          </a:prstGeom>
        </p:spPr>
        <p:txBody>
          <a:bodyPr wrap="square">
            <a:spAutoFit/>
          </a:bodyPr>
          <a:lstStyle/>
          <a:p>
            <a:pPr marL="185738" lvl="0" indent="-342900" algn="ctr">
              <a:spcAft>
                <a:spcPts val="1200"/>
              </a:spcAft>
              <a:defRPr/>
            </a:pPr>
            <a:r>
              <a:rPr lang="en-US" b="1" dirty="0">
                <a:solidFill>
                  <a:srgbClr val="000066"/>
                </a:solidFill>
                <a:latin typeface="Calibri" panose="020F0502020204030204"/>
              </a:rPr>
              <a:t>Please add your comments in the open comment box at the end</a:t>
            </a:r>
          </a:p>
        </p:txBody>
      </p:sp>
      <p:pic>
        <p:nvPicPr>
          <p:cNvPr id="5" name="Picture 4">
            <a:extLst>
              <a:ext uri="{FF2B5EF4-FFF2-40B4-BE49-F238E27FC236}">
                <a16:creationId xmlns:a16="http://schemas.microsoft.com/office/drawing/2014/main" id="{8DBD8FCB-7CFB-495A-B3DF-7D95D1477328}"/>
              </a:ext>
            </a:extLst>
          </p:cNvPr>
          <p:cNvPicPr>
            <a:picLocks noChangeAspect="1"/>
          </p:cNvPicPr>
          <p:nvPr/>
        </p:nvPicPr>
        <p:blipFill>
          <a:blip r:embed="rId2"/>
          <a:stretch>
            <a:fillRect/>
          </a:stretch>
        </p:blipFill>
        <p:spPr>
          <a:xfrm>
            <a:off x="6163571" y="2769699"/>
            <a:ext cx="2334970" cy="2895851"/>
          </a:xfrm>
          <a:prstGeom prst="rect">
            <a:avLst/>
          </a:prstGeom>
        </p:spPr>
      </p:pic>
    </p:spTree>
    <p:extLst>
      <p:ext uri="{BB962C8B-B14F-4D97-AF65-F5344CB8AC3E}">
        <p14:creationId xmlns:p14="http://schemas.microsoft.com/office/powerpoint/2010/main" val="130160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F13B7-C5C8-BE4B-A434-DC347E918487}"/>
              </a:ext>
            </a:extLst>
          </p:cNvPr>
          <p:cNvSpPr>
            <a:spLocks noGrp="1"/>
          </p:cNvSpPr>
          <p:nvPr>
            <p:ph type="body" sz="quarter" idx="10"/>
          </p:nvPr>
        </p:nvSpPr>
        <p:spPr/>
        <p:txBody>
          <a:bodyPr/>
          <a:lstStyle/>
          <a:p>
            <a:r>
              <a:rPr lang="en-US" dirty="0"/>
              <a:t>Business Contracts Office</a:t>
            </a:r>
          </a:p>
        </p:txBody>
      </p:sp>
      <p:sp>
        <p:nvSpPr>
          <p:cNvPr id="4" name="TextBox 3">
            <a:extLst>
              <a:ext uri="{FF2B5EF4-FFF2-40B4-BE49-F238E27FC236}">
                <a16:creationId xmlns:a16="http://schemas.microsoft.com/office/drawing/2014/main" id="{1F63F23C-61C2-E54D-AAFA-F0EB2D4CBDA6}"/>
              </a:ext>
            </a:extLst>
          </p:cNvPr>
          <p:cNvSpPr txBox="1"/>
          <p:nvPr/>
        </p:nvSpPr>
        <p:spPr>
          <a:xfrm>
            <a:off x="1781011" y="1127051"/>
            <a:ext cx="5581977" cy="523220"/>
          </a:xfrm>
          <a:prstGeom prst="rect">
            <a:avLst/>
          </a:prstGeom>
          <a:noFill/>
        </p:spPr>
        <p:txBody>
          <a:bodyPr wrap="none" rtlCol="0">
            <a:spAutoFit/>
          </a:bodyPr>
          <a:lstStyle/>
          <a:p>
            <a:r>
              <a:rPr lang="en-US" sz="2800" b="1" dirty="0">
                <a:solidFill>
                  <a:srgbClr val="F15A22"/>
                </a:solidFill>
                <a:latin typeface="Helvetica" pitchFamily="2" charset="0"/>
              </a:rPr>
              <a:t>Business Contracts Office Staff</a:t>
            </a:r>
          </a:p>
        </p:txBody>
      </p:sp>
      <p:sp>
        <p:nvSpPr>
          <p:cNvPr id="5" name="TextBox 4">
            <a:extLst>
              <a:ext uri="{FF2B5EF4-FFF2-40B4-BE49-F238E27FC236}">
                <a16:creationId xmlns:a16="http://schemas.microsoft.com/office/drawing/2014/main" id="{E6444E1E-8748-AD43-847A-DA48E3651EDB}"/>
              </a:ext>
            </a:extLst>
          </p:cNvPr>
          <p:cNvSpPr txBox="1"/>
          <p:nvPr/>
        </p:nvSpPr>
        <p:spPr>
          <a:xfrm>
            <a:off x="914400" y="2137145"/>
            <a:ext cx="2791149" cy="677108"/>
          </a:xfrm>
          <a:prstGeom prst="rect">
            <a:avLst/>
          </a:prstGeom>
          <a:noFill/>
        </p:spPr>
        <p:txBody>
          <a:bodyPr wrap="none" rtlCol="0">
            <a:spAutoFit/>
          </a:bodyPr>
          <a:lstStyle/>
          <a:p>
            <a:r>
              <a:rPr lang="en-US" sz="2000" b="1" dirty="0">
                <a:solidFill>
                  <a:srgbClr val="F15A22"/>
                </a:solidFill>
                <a:latin typeface="Helvetica" pitchFamily="2" charset="0"/>
              </a:rPr>
              <a:t>Contracts Specialists</a:t>
            </a:r>
          </a:p>
          <a:p>
            <a:endParaRPr lang="en-US" dirty="0"/>
          </a:p>
        </p:txBody>
      </p:sp>
      <p:sp>
        <p:nvSpPr>
          <p:cNvPr id="6" name="TextBox 5">
            <a:extLst>
              <a:ext uri="{FF2B5EF4-FFF2-40B4-BE49-F238E27FC236}">
                <a16:creationId xmlns:a16="http://schemas.microsoft.com/office/drawing/2014/main" id="{52C2C3E6-3DAF-A34C-8B5E-722F7E2A30D7}"/>
              </a:ext>
            </a:extLst>
          </p:cNvPr>
          <p:cNvSpPr txBox="1"/>
          <p:nvPr/>
        </p:nvSpPr>
        <p:spPr>
          <a:xfrm>
            <a:off x="463923" y="2560152"/>
            <a:ext cx="3692101" cy="1200329"/>
          </a:xfrm>
          <a:prstGeom prst="rect">
            <a:avLst/>
          </a:prstGeom>
          <a:noFill/>
        </p:spPr>
        <p:txBody>
          <a:bodyPr wrap="none" rtlCol="0">
            <a:spAutoFit/>
          </a:bodyPr>
          <a:lstStyle/>
          <a:p>
            <a:pPr marL="285750" indent="-285750">
              <a:buFont typeface="Arial" panose="020B0604020202020204" pitchFamily="34" charset="0"/>
              <a:buChar char="•"/>
            </a:pPr>
            <a:r>
              <a:rPr lang="en-US" dirty="0"/>
              <a:t>Frank Grijalva, MBA (ext. 4975)</a:t>
            </a:r>
          </a:p>
          <a:p>
            <a:pPr marL="285750" indent="-285750">
              <a:buFont typeface="Arial" panose="020B0604020202020204" pitchFamily="34" charset="0"/>
              <a:buChar char="•"/>
            </a:pPr>
            <a:r>
              <a:rPr lang="en-US" dirty="0"/>
              <a:t>Todd Cheslock, J.D. (ext. 4899)</a:t>
            </a:r>
          </a:p>
          <a:p>
            <a:pPr marL="285750" indent="-285750">
              <a:buFont typeface="Arial" panose="020B0604020202020204" pitchFamily="34" charset="0"/>
              <a:buChar char="•"/>
            </a:pPr>
            <a:r>
              <a:rPr lang="en-US" dirty="0"/>
              <a:t>Nancy Wood, J.D. (ext. 4680)</a:t>
            </a:r>
          </a:p>
          <a:p>
            <a:endParaRPr lang="en-US" dirty="0"/>
          </a:p>
        </p:txBody>
      </p:sp>
      <p:sp>
        <p:nvSpPr>
          <p:cNvPr id="7" name="TextBox 6">
            <a:extLst>
              <a:ext uri="{FF2B5EF4-FFF2-40B4-BE49-F238E27FC236}">
                <a16:creationId xmlns:a16="http://schemas.microsoft.com/office/drawing/2014/main" id="{78D9AB80-02EF-7A4D-9DFF-D456C87CDB85}"/>
              </a:ext>
            </a:extLst>
          </p:cNvPr>
          <p:cNvSpPr txBox="1"/>
          <p:nvPr/>
        </p:nvSpPr>
        <p:spPr>
          <a:xfrm>
            <a:off x="5353237" y="2137146"/>
            <a:ext cx="3123227" cy="677108"/>
          </a:xfrm>
          <a:prstGeom prst="rect">
            <a:avLst/>
          </a:prstGeom>
          <a:noFill/>
        </p:spPr>
        <p:txBody>
          <a:bodyPr wrap="none" rtlCol="0">
            <a:spAutoFit/>
          </a:bodyPr>
          <a:lstStyle/>
          <a:p>
            <a:r>
              <a:rPr lang="en-US" sz="2000" b="1" dirty="0">
                <a:solidFill>
                  <a:srgbClr val="F15A22"/>
                </a:solidFill>
                <a:latin typeface="Helvetica" pitchFamily="2" charset="0"/>
              </a:rPr>
              <a:t>Contracts Administrator</a:t>
            </a:r>
          </a:p>
          <a:p>
            <a:endParaRPr lang="en-US" dirty="0"/>
          </a:p>
        </p:txBody>
      </p:sp>
      <p:sp>
        <p:nvSpPr>
          <p:cNvPr id="8" name="TextBox 7">
            <a:extLst>
              <a:ext uri="{FF2B5EF4-FFF2-40B4-BE49-F238E27FC236}">
                <a16:creationId xmlns:a16="http://schemas.microsoft.com/office/drawing/2014/main" id="{AF337789-ABD1-9245-A346-85F56DEF0D56}"/>
              </a:ext>
            </a:extLst>
          </p:cNvPr>
          <p:cNvSpPr txBox="1"/>
          <p:nvPr/>
        </p:nvSpPr>
        <p:spPr>
          <a:xfrm>
            <a:off x="5353237" y="2536592"/>
            <a:ext cx="3038011" cy="646331"/>
          </a:xfrm>
          <a:prstGeom prst="rect">
            <a:avLst/>
          </a:prstGeom>
          <a:noFill/>
        </p:spPr>
        <p:txBody>
          <a:bodyPr wrap="none" rtlCol="0">
            <a:spAutoFit/>
          </a:bodyPr>
          <a:lstStyle/>
          <a:p>
            <a:pPr marL="285750" indent="-285750">
              <a:buFont typeface="Arial" panose="020B0604020202020204" pitchFamily="34" charset="0"/>
              <a:buChar char="•"/>
            </a:pPr>
            <a:r>
              <a:rPr lang="en-US" dirty="0"/>
              <a:t>Kelli Morrison (ext. 4065)</a:t>
            </a:r>
          </a:p>
          <a:p>
            <a:endParaRPr lang="en-US" dirty="0"/>
          </a:p>
        </p:txBody>
      </p:sp>
      <p:sp>
        <p:nvSpPr>
          <p:cNvPr id="9" name="TextBox 8">
            <a:extLst>
              <a:ext uri="{FF2B5EF4-FFF2-40B4-BE49-F238E27FC236}">
                <a16:creationId xmlns:a16="http://schemas.microsoft.com/office/drawing/2014/main" id="{49907027-29DF-244A-97EE-35D76F6FD8E6}"/>
              </a:ext>
            </a:extLst>
          </p:cNvPr>
          <p:cNvSpPr txBox="1"/>
          <p:nvPr/>
        </p:nvSpPr>
        <p:spPr>
          <a:xfrm>
            <a:off x="3695795" y="3906489"/>
            <a:ext cx="1752403" cy="677108"/>
          </a:xfrm>
          <a:prstGeom prst="rect">
            <a:avLst/>
          </a:prstGeom>
          <a:noFill/>
        </p:spPr>
        <p:txBody>
          <a:bodyPr wrap="none" rtlCol="0">
            <a:spAutoFit/>
          </a:bodyPr>
          <a:lstStyle/>
          <a:p>
            <a:r>
              <a:rPr lang="en-US" sz="2000" b="1" dirty="0">
                <a:solidFill>
                  <a:srgbClr val="F15A22"/>
                </a:solidFill>
                <a:latin typeface="Helvetica" pitchFamily="2" charset="0"/>
              </a:rPr>
              <a:t>Management</a:t>
            </a:r>
          </a:p>
          <a:p>
            <a:endParaRPr lang="en-US" dirty="0"/>
          </a:p>
        </p:txBody>
      </p:sp>
      <p:sp>
        <p:nvSpPr>
          <p:cNvPr id="10" name="TextBox 9">
            <a:extLst>
              <a:ext uri="{FF2B5EF4-FFF2-40B4-BE49-F238E27FC236}">
                <a16:creationId xmlns:a16="http://schemas.microsoft.com/office/drawing/2014/main" id="{C1C094E3-9E1B-1D4E-AC89-E051D2347B89}"/>
              </a:ext>
            </a:extLst>
          </p:cNvPr>
          <p:cNvSpPr txBox="1"/>
          <p:nvPr/>
        </p:nvSpPr>
        <p:spPr>
          <a:xfrm>
            <a:off x="2653267" y="4298407"/>
            <a:ext cx="3837461" cy="923330"/>
          </a:xfrm>
          <a:prstGeom prst="rect">
            <a:avLst/>
          </a:prstGeom>
          <a:noFill/>
        </p:spPr>
        <p:txBody>
          <a:bodyPr wrap="none" rtlCol="0">
            <a:spAutoFit/>
          </a:bodyPr>
          <a:lstStyle/>
          <a:p>
            <a:pPr marL="285750" indent="-285750">
              <a:buFont typeface="Arial" panose="020B0604020202020204" pitchFamily="34" charset="0"/>
              <a:buChar char="•"/>
            </a:pPr>
            <a:r>
              <a:rPr lang="en-US" dirty="0"/>
              <a:t>Richard Wollney, J.D. (ext. 4069)</a:t>
            </a:r>
          </a:p>
          <a:p>
            <a:pPr marL="285750" indent="-285750">
              <a:buFont typeface="Arial" panose="020B0604020202020204" pitchFamily="34" charset="0"/>
              <a:buChar char="•"/>
            </a:pPr>
            <a:r>
              <a:rPr lang="en-US" dirty="0"/>
              <a:t>Robert Dickens, (ext. 4065)</a:t>
            </a:r>
          </a:p>
          <a:p>
            <a:endParaRPr lang="en-US" dirty="0"/>
          </a:p>
        </p:txBody>
      </p:sp>
    </p:spTree>
    <p:extLst>
      <p:ext uri="{BB962C8B-B14F-4D97-AF65-F5344CB8AC3E}">
        <p14:creationId xmlns:p14="http://schemas.microsoft.com/office/powerpoint/2010/main" val="426348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7B894-6E52-B84B-9682-9248E5C36740}"/>
              </a:ext>
            </a:extLst>
          </p:cNvPr>
          <p:cNvSpPr>
            <a:spLocks noGrp="1"/>
          </p:cNvSpPr>
          <p:nvPr>
            <p:ph type="body" sz="quarter" idx="10"/>
          </p:nvPr>
        </p:nvSpPr>
        <p:spPr/>
        <p:txBody>
          <a:bodyPr/>
          <a:lstStyle/>
          <a:p>
            <a:r>
              <a:rPr lang="en-US" dirty="0"/>
              <a:t>Business Contracts Office</a:t>
            </a:r>
          </a:p>
        </p:txBody>
      </p:sp>
      <p:sp>
        <p:nvSpPr>
          <p:cNvPr id="3" name="TextBox 2">
            <a:extLst>
              <a:ext uri="{FF2B5EF4-FFF2-40B4-BE49-F238E27FC236}">
                <a16:creationId xmlns:a16="http://schemas.microsoft.com/office/drawing/2014/main" id="{D4ACAEB6-8A21-DA48-8C41-3F5E3A3C8984}"/>
              </a:ext>
            </a:extLst>
          </p:cNvPr>
          <p:cNvSpPr txBox="1"/>
          <p:nvPr/>
        </p:nvSpPr>
        <p:spPr>
          <a:xfrm>
            <a:off x="609056" y="2732568"/>
            <a:ext cx="3962944" cy="584775"/>
          </a:xfrm>
          <a:prstGeom prst="rect">
            <a:avLst/>
          </a:prstGeom>
          <a:noFill/>
        </p:spPr>
        <p:txBody>
          <a:bodyPr wrap="none" rtlCol="0">
            <a:spAutoFit/>
          </a:bodyPr>
          <a:lstStyle/>
          <a:p>
            <a:r>
              <a:rPr lang="en-US" sz="3200" b="1" dirty="0">
                <a:solidFill>
                  <a:srgbClr val="F15A22"/>
                </a:solidFill>
                <a:latin typeface="Helvetica" pitchFamily="2" charset="0"/>
              </a:rPr>
              <a:t>Defining a Contract</a:t>
            </a:r>
          </a:p>
        </p:txBody>
      </p:sp>
      <p:sp>
        <p:nvSpPr>
          <p:cNvPr id="4" name="TextBox 3">
            <a:extLst>
              <a:ext uri="{FF2B5EF4-FFF2-40B4-BE49-F238E27FC236}">
                <a16:creationId xmlns:a16="http://schemas.microsoft.com/office/drawing/2014/main" id="{1A2CD975-A1D7-614E-907B-0FC8029FB3FD}"/>
              </a:ext>
            </a:extLst>
          </p:cNvPr>
          <p:cNvSpPr txBox="1"/>
          <p:nvPr/>
        </p:nvSpPr>
        <p:spPr>
          <a:xfrm>
            <a:off x="627320" y="3181360"/>
            <a:ext cx="2193229" cy="677108"/>
          </a:xfrm>
          <a:prstGeom prst="rect">
            <a:avLst/>
          </a:prstGeom>
          <a:noFill/>
        </p:spPr>
        <p:txBody>
          <a:bodyPr wrap="none" rtlCol="0">
            <a:spAutoFit/>
          </a:bodyPr>
          <a:lstStyle/>
          <a:p>
            <a:r>
              <a:rPr lang="en-US" sz="2000" dirty="0"/>
              <a:t>Contract Law 101</a:t>
            </a:r>
          </a:p>
          <a:p>
            <a:endParaRPr lang="en-US" dirty="0"/>
          </a:p>
        </p:txBody>
      </p:sp>
    </p:spTree>
    <p:extLst>
      <p:ext uri="{BB962C8B-B14F-4D97-AF65-F5344CB8AC3E}">
        <p14:creationId xmlns:p14="http://schemas.microsoft.com/office/powerpoint/2010/main" val="414882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21E02-9968-5343-83AF-F4B23E8C01A2}"/>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0E4BACEF-296D-6F4A-817E-6E460354285A}"/>
              </a:ext>
            </a:extLst>
          </p:cNvPr>
          <p:cNvSpPr/>
          <p:nvPr/>
        </p:nvSpPr>
        <p:spPr>
          <a:xfrm>
            <a:off x="4572000" y="961997"/>
            <a:ext cx="3955312" cy="5176866"/>
          </a:xfrm>
          <a:prstGeom prst="rect">
            <a:avLst/>
          </a:prstGeom>
        </p:spPr>
        <p:txBody>
          <a:bodyPr wrap="square">
            <a:spAutoFit/>
          </a:bodyPr>
          <a:lstStyle/>
          <a:p>
            <a:pPr>
              <a:lnSpc>
                <a:spcPct val="150000"/>
              </a:lnSpc>
            </a:pPr>
            <a:r>
              <a:rPr lang="en-US" dirty="0">
                <a:solidFill>
                  <a:srgbClr val="0C2340"/>
                </a:solidFill>
              </a:rPr>
              <a:t>A </a:t>
            </a:r>
            <a:r>
              <a:rPr lang="en-US" dirty="0">
                <a:solidFill>
                  <a:srgbClr val="0C2340"/>
                </a:solidFill>
                <a:hlinkClick r:id="rId2">
                  <a:extLst>
                    <a:ext uri="{A12FA001-AC4F-418D-AE19-62706E023703}">
                      <ahyp:hlinkClr xmlns:ahyp="http://schemas.microsoft.com/office/drawing/2018/hyperlinkcolor" val="tx"/>
                    </a:ext>
                  </a:extLst>
                </a:hlinkClick>
              </a:rPr>
              <a:t>contract</a:t>
            </a:r>
            <a:r>
              <a:rPr lang="en-US" dirty="0">
                <a:solidFill>
                  <a:srgbClr val="0C2340"/>
                </a:solidFill>
              </a:rPr>
              <a:t> is an agreement between two parties that creates an obligation to perform (or not perform) a particular duty. </a:t>
            </a:r>
          </a:p>
          <a:p>
            <a:pPr>
              <a:lnSpc>
                <a:spcPct val="150000"/>
              </a:lnSpc>
            </a:pPr>
            <a:endParaRPr lang="en-US" dirty="0">
              <a:solidFill>
                <a:srgbClr val="0C2340"/>
              </a:solidFill>
            </a:endParaRPr>
          </a:p>
          <a:p>
            <a:pPr>
              <a:lnSpc>
                <a:spcPct val="150000"/>
              </a:lnSpc>
            </a:pPr>
            <a:r>
              <a:rPr lang="en-US" dirty="0">
                <a:solidFill>
                  <a:srgbClr val="0C2340"/>
                </a:solidFill>
              </a:rPr>
              <a:t>A legally enforceable contract requires:</a:t>
            </a:r>
          </a:p>
          <a:p>
            <a:pPr marL="571500" indent="-571500">
              <a:lnSpc>
                <a:spcPct val="150000"/>
              </a:lnSpc>
              <a:buFont typeface="+mj-lt"/>
              <a:buAutoNum type="arabicPeriod"/>
              <a:defRPr/>
            </a:pPr>
            <a:r>
              <a:rPr lang="en-US" dirty="0">
                <a:solidFill>
                  <a:srgbClr val="0C2340"/>
                </a:solidFill>
              </a:rPr>
              <a:t>An Offer</a:t>
            </a:r>
            <a:r>
              <a:rPr lang="en-US" sz="1400" dirty="0">
                <a:solidFill>
                  <a:srgbClr val="0C2340"/>
                </a:solidFill>
              </a:rPr>
              <a:t> </a:t>
            </a:r>
            <a:r>
              <a:rPr lang="en-US" sz="1400" i="1" dirty="0">
                <a:solidFill>
                  <a:srgbClr val="0C2340"/>
                </a:solidFill>
              </a:rPr>
              <a:t>(I’ll mow your lawn this weekend, if you pay me $30)</a:t>
            </a:r>
          </a:p>
          <a:p>
            <a:pPr marL="457200" indent="-457200" defTabSz="574675">
              <a:lnSpc>
                <a:spcPct val="150000"/>
              </a:lnSpc>
              <a:buFont typeface="+mj-lt"/>
              <a:buAutoNum type="arabicPeriod"/>
              <a:defRPr/>
            </a:pPr>
            <a:r>
              <a:rPr lang="en-US" sz="1400" dirty="0">
                <a:solidFill>
                  <a:srgbClr val="0C2340"/>
                </a:solidFill>
              </a:rPr>
              <a:t>	</a:t>
            </a:r>
            <a:r>
              <a:rPr lang="en-US" dirty="0">
                <a:solidFill>
                  <a:srgbClr val="0C2340"/>
                </a:solidFill>
              </a:rPr>
              <a:t>An Acceptance</a:t>
            </a:r>
            <a:r>
              <a:rPr lang="en-US" sz="1400" dirty="0">
                <a:solidFill>
                  <a:srgbClr val="0C2340"/>
                </a:solidFill>
              </a:rPr>
              <a:t> </a:t>
            </a:r>
            <a:r>
              <a:rPr lang="en-US" sz="1400" i="1" dirty="0">
                <a:solidFill>
                  <a:srgbClr val="0C2340"/>
                </a:solidFill>
              </a:rPr>
              <a:t>(You’ve got a deal)</a:t>
            </a:r>
          </a:p>
          <a:p>
            <a:pPr marL="574675" indent="-574675" defTabSz="574675">
              <a:lnSpc>
                <a:spcPct val="150000"/>
              </a:lnSpc>
              <a:buFont typeface="+mj-lt"/>
              <a:buAutoNum type="arabicPeriod"/>
              <a:defRPr/>
            </a:pPr>
            <a:r>
              <a:rPr lang="en-US" dirty="0">
                <a:solidFill>
                  <a:srgbClr val="0C2340"/>
                </a:solidFill>
              </a:rPr>
              <a:t>Consideration</a:t>
            </a:r>
            <a:r>
              <a:rPr lang="en-US" sz="1400" dirty="0">
                <a:solidFill>
                  <a:srgbClr val="0C2340"/>
                </a:solidFill>
              </a:rPr>
              <a:t> </a:t>
            </a:r>
            <a:r>
              <a:rPr lang="en-US" sz="1400" i="1" dirty="0">
                <a:solidFill>
                  <a:srgbClr val="0C2340"/>
                </a:solidFill>
              </a:rPr>
              <a:t>(The value received and given – the   money and the lawn mowed) </a:t>
            </a:r>
          </a:p>
        </p:txBody>
      </p:sp>
      <p:sp>
        <p:nvSpPr>
          <p:cNvPr id="4" name="Rectangle 3">
            <a:extLst>
              <a:ext uri="{FF2B5EF4-FFF2-40B4-BE49-F238E27FC236}">
                <a16:creationId xmlns:a16="http://schemas.microsoft.com/office/drawing/2014/main" id="{EA51A1C7-F339-274B-B2E1-DD93057DA578}"/>
              </a:ext>
            </a:extLst>
          </p:cNvPr>
          <p:cNvSpPr/>
          <p:nvPr/>
        </p:nvSpPr>
        <p:spPr>
          <a:xfrm>
            <a:off x="489097" y="2353463"/>
            <a:ext cx="2711303" cy="954107"/>
          </a:xfrm>
          <a:prstGeom prst="rect">
            <a:avLst/>
          </a:prstGeom>
        </p:spPr>
        <p:txBody>
          <a:bodyPr wrap="square">
            <a:spAutoFit/>
          </a:bodyPr>
          <a:lstStyle/>
          <a:p>
            <a:r>
              <a:rPr lang="en-US" sz="2800" b="1" dirty="0">
                <a:solidFill>
                  <a:srgbClr val="F15A22"/>
                </a:solidFill>
                <a:latin typeface="Helvetica" pitchFamily="2" charset="0"/>
              </a:rPr>
              <a:t>What is a Contract?</a:t>
            </a:r>
          </a:p>
        </p:txBody>
      </p:sp>
      <p:sp>
        <p:nvSpPr>
          <p:cNvPr id="5" name="Rectangle 4">
            <a:extLst>
              <a:ext uri="{FF2B5EF4-FFF2-40B4-BE49-F238E27FC236}">
                <a16:creationId xmlns:a16="http://schemas.microsoft.com/office/drawing/2014/main" id="{64E49FA9-33FE-484F-97E2-32D8891095FB}"/>
              </a:ext>
            </a:extLst>
          </p:cNvPr>
          <p:cNvSpPr/>
          <p:nvPr/>
        </p:nvSpPr>
        <p:spPr>
          <a:xfrm>
            <a:off x="489097" y="3227264"/>
            <a:ext cx="2966484" cy="646331"/>
          </a:xfrm>
          <a:prstGeom prst="rect">
            <a:avLst/>
          </a:prstGeom>
        </p:spPr>
        <p:txBody>
          <a:bodyPr wrap="square">
            <a:spAutoFit/>
          </a:bodyPr>
          <a:lstStyle/>
          <a:p>
            <a:r>
              <a:rPr lang="en-US" dirty="0"/>
              <a:t>Contract Law 101 - Determining the Initial Step</a:t>
            </a:r>
          </a:p>
        </p:txBody>
      </p:sp>
    </p:spTree>
    <p:extLst>
      <p:ext uri="{BB962C8B-B14F-4D97-AF65-F5344CB8AC3E}">
        <p14:creationId xmlns:p14="http://schemas.microsoft.com/office/powerpoint/2010/main" val="56178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5B10FB-AA9D-984F-B78A-1CF6BDE1BFEA}"/>
              </a:ext>
            </a:extLst>
          </p:cNvPr>
          <p:cNvSpPr>
            <a:spLocks noGrp="1"/>
          </p:cNvSpPr>
          <p:nvPr>
            <p:ph type="body" sz="quarter" idx="10"/>
          </p:nvPr>
        </p:nvSpPr>
        <p:spPr/>
        <p:txBody>
          <a:bodyPr/>
          <a:lstStyle/>
          <a:p>
            <a:r>
              <a:rPr lang="en-US" dirty="0"/>
              <a:t>Business Contracts Office</a:t>
            </a:r>
          </a:p>
        </p:txBody>
      </p:sp>
      <p:sp>
        <p:nvSpPr>
          <p:cNvPr id="3" name="Rectangle 2">
            <a:extLst>
              <a:ext uri="{FF2B5EF4-FFF2-40B4-BE49-F238E27FC236}">
                <a16:creationId xmlns:a16="http://schemas.microsoft.com/office/drawing/2014/main" id="{65258B5F-9AF4-5941-A8DF-24B3B4CD8C8E}"/>
              </a:ext>
            </a:extLst>
          </p:cNvPr>
          <p:cNvSpPr/>
          <p:nvPr/>
        </p:nvSpPr>
        <p:spPr>
          <a:xfrm>
            <a:off x="613006" y="2244873"/>
            <a:ext cx="3150919" cy="1384995"/>
          </a:xfrm>
          <a:prstGeom prst="rect">
            <a:avLst/>
          </a:prstGeom>
        </p:spPr>
        <p:txBody>
          <a:bodyPr wrap="square">
            <a:spAutoFit/>
          </a:bodyPr>
          <a:lstStyle/>
          <a:p>
            <a:r>
              <a:rPr lang="en-US" sz="2800" b="1" dirty="0">
                <a:solidFill>
                  <a:srgbClr val="F15A22"/>
                </a:solidFill>
                <a:latin typeface="Helvetica" pitchFamily="2" charset="0"/>
              </a:rPr>
              <a:t>Establishing Offer and Acceptance:</a:t>
            </a:r>
          </a:p>
        </p:txBody>
      </p:sp>
      <p:sp>
        <p:nvSpPr>
          <p:cNvPr id="4" name="TextBox 3">
            <a:extLst>
              <a:ext uri="{FF2B5EF4-FFF2-40B4-BE49-F238E27FC236}">
                <a16:creationId xmlns:a16="http://schemas.microsoft.com/office/drawing/2014/main" id="{E48CC433-9579-214A-A2C2-E916F7747C12}"/>
              </a:ext>
            </a:extLst>
          </p:cNvPr>
          <p:cNvSpPr txBox="1"/>
          <p:nvPr/>
        </p:nvSpPr>
        <p:spPr>
          <a:xfrm>
            <a:off x="613006" y="3629868"/>
            <a:ext cx="2685415" cy="646331"/>
          </a:xfrm>
          <a:prstGeom prst="rect">
            <a:avLst/>
          </a:prstGeom>
          <a:noFill/>
        </p:spPr>
        <p:txBody>
          <a:bodyPr wrap="none" rtlCol="0">
            <a:spAutoFit/>
          </a:bodyPr>
          <a:lstStyle/>
          <a:p>
            <a:r>
              <a:rPr lang="en-US" dirty="0"/>
              <a:t>“A Meeting of the Minds”</a:t>
            </a:r>
          </a:p>
          <a:p>
            <a:endParaRPr lang="en-US" dirty="0"/>
          </a:p>
        </p:txBody>
      </p:sp>
      <p:sp>
        <p:nvSpPr>
          <p:cNvPr id="5" name="Rectangle 4">
            <a:extLst>
              <a:ext uri="{FF2B5EF4-FFF2-40B4-BE49-F238E27FC236}">
                <a16:creationId xmlns:a16="http://schemas.microsoft.com/office/drawing/2014/main" id="{1068C885-D10E-E44E-A6B0-40DD902E3F56}"/>
              </a:ext>
            </a:extLst>
          </p:cNvPr>
          <p:cNvSpPr/>
          <p:nvPr/>
        </p:nvSpPr>
        <p:spPr>
          <a:xfrm>
            <a:off x="3763925" y="824733"/>
            <a:ext cx="5000987" cy="5442452"/>
          </a:xfrm>
          <a:prstGeom prst="rect">
            <a:avLst/>
          </a:prstGeom>
        </p:spPr>
        <p:txBody>
          <a:bodyPr wrap="square">
            <a:spAutoFit/>
          </a:bodyPr>
          <a:lstStyle/>
          <a:p>
            <a:pPr marL="495300" indent="-495300">
              <a:lnSpc>
                <a:spcPct val="150000"/>
              </a:lnSpc>
              <a:defRPr/>
            </a:pPr>
            <a:r>
              <a:rPr lang="en-US" dirty="0"/>
              <a:t>A legally recognized offer and an acceptance creates a “meeting of the minds’, or mutual assent, between the parties. </a:t>
            </a:r>
          </a:p>
          <a:p>
            <a:pPr marL="495300" indent="-495300">
              <a:lnSpc>
                <a:spcPct val="150000"/>
              </a:lnSpc>
              <a:defRPr/>
            </a:pPr>
            <a:r>
              <a:rPr lang="en-US" dirty="0"/>
              <a:t>Mutual Assent requires the presence of the following factors:</a:t>
            </a:r>
          </a:p>
          <a:p>
            <a:pPr marL="914400" lvl="1" indent="-457200">
              <a:lnSpc>
                <a:spcPct val="150000"/>
              </a:lnSpc>
              <a:buFont typeface="+mj-lt"/>
              <a:buAutoNum type="arabicPeriod"/>
              <a:defRPr/>
            </a:pPr>
            <a:r>
              <a:rPr lang="en-US" dirty="0"/>
              <a:t>Both parties must exhibit a “contractual intent” [words spoken in jest or frustration will lack the requisite intent];</a:t>
            </a:r>
          </a:p>
          <a:p>
            <a:pPr marL="914400" lvl="1" indent="-457200">
              <a:lnSpc>
                <a:spcPct val="150000"/>
              </a:lnSpc>
              <a:buFont typeface="+mj-lt"/>
              <a:buAutoNum type="arabicPeriod"/>
              <a:defRPr/>
            </a:pPr>
            <a:r>
              <a:rPr lang="en-US" dirty="0"/>
              <a:t>The terms of the offer must be clear and definite;</a:t>
            </a:r>
          </a:p>
          <a:p>
            <a:pPr marL="914400" lvl="1" indent="-457200">
              <a:lnSpc>
                <a:spcPct val="150000"/>
              </a:lnSpc>
              <a:buFont typeface="+mj-lt"/>
              <a:buAutoNum type="arabicPeriod"/>
              <a:defRPr/>
            </a:pPr>
            <a:r>
              <a:rPr lang="en-US" dirty="0"/>
              <a:t>The acceptance must be clearly communicated.</a:t>
            </a:r>
          </a:p>
        </p:txBody>
      </p:sp>
    </p:spTree>
    <p:extLst>
      <p:ext uri="{BB962C8B-B14F-4D97-AF65-F5344CB8AC3E}">
        <p14:creationId xmlns:p14="http://schemas.microsoft.com/office/powerpoint/2010/main" val="162938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800C87-8014-294B-9386-41D10652DB71}"/>
              </a:ext>
            </a:extLst>
          </p:cNvPr>
          <p:cNvSpPr>
            <a:spLocks noGrp="1"/>
          </p:cNvSpPr>
          <p:nvPr>
            <p:ph type="body" sz="quarter" idx="10"/>
          </p:nvPr>
        </p:nvSpPr>
        <p:spPr/>
        <p:txBody>
          <a:bodyPr/>
          <a:lstStyle/>
          <a:p>
            <a:r>
              <a:rPr lang="en-US" dirty="0"/>
              <a:t>Business Contracts Office</a:t>
            </a:r>
          </a:p>
        </p:txBody>
      </p:sp>
      <p:sp>
        <p:nvSpPr>
          <p:cNvPr id="3" name="TextBox 2">
            <a:extLst>
              <a:ext uri="{FF2B5EF4-FFF2-40B4-BE49-F238E27FC236}">
                <a16:creationId xmlns:a16="http://schemas.microsoft.com/office/drawing/2014/main" id="{9F5B75F3-9620-DB4C-97F9-9B4119BCA44B}"/>
              </a:ext>
            </a:extLst>
          </p:cNvPr>
          <p:cNvSpPr txBox="1"/>
          <p:nvPr/>
        </p:nvSpPr>
        <p:spPr>
          <a:xfrm>
            <a:off x="616688" y="2371060"/>
            <a:ext cx="2721935" cy="954107"/>
          </a:xfrm>
          <a:prstGeom prst="rect">
            <a:avLst/>
          </a:prstGeom>
          <a:noFill/>
        </p:spPr>
        <p:txBody>
          <a:bodyPr wrap="square" rtlCol="0">
            <a:spAutoFit/>
          </a:bodyPr>
          <a:lstStyle/>
          <a:p>
            <a:r>
              <a:rPr lang="en-US" sz="2800" b="1" dirty="0">
                <a:solidFill>
                  <a:srgbClr val="F15A22"/>
                </a:solidFill>
                <a:latin typeface="Helvetica" pitchFamily="2" charset="0"/>
              </a:rPr>
              <a:t>The Requirement</a:t>
            </a:r>
          </a:p>
        </p:txBody>
      </p:sp>
      <p:sp>
        <p:nvSpPr>
          <p:cNvPr id="4" name="Rectangle 3">
            <a:extLst>
              <a:ext uri="{FF2B5EF4-FFF2-40B4-BE49-F238E27FC236}">
                <a16:creationId xmlns:a16="http://schemas.microsoft.com/office/drawing/2014/main" id="{4BC3F64A-DE77-5741-A7ED-2865F2644BF0}"/>
              </a:ext>
            </a:extLst>
          </p:cNvPr>
          <p:cNvSpPr/>
          <p:nvPr/>
        </p:nvSpPr>
        <p:spPr>
          <a:xfrm>
            <a:off x="618904" y="3325167"/>
            <a:ext cx="2719719" cy="369332"/>
          </a:xfrm>
          <a:prstGeom prst="rect">
            <a:avLst/>
          </a:prstGeom>
        </p:spPr>
        <p:txBody>
          <a:bodyPr wrap="none">
            <a:spAutoFit/>
          </a:bodyPr>
          <a:lstStyle/>
          <a:p>
            <a:r>
              <a:rPr lang="en-US" dirty="0"/>
              <a:t>Clear and Definite Terms</a:t>
            </a:r>
          </a:p>
        </p:txBody>
      </p:sp>
      <p:sp>
        <p:nvSpPr>
          <p:cNvPr id="5" name="Rectangle 4">
            <a:extLst>
              <a:ext uri="{FF2B5EF4-FFF2-40B4-BE49-F238E27FC236}">
                <a16:creationId xmlns:a16="http://schemas.microsoft.com/office/drawing/2014/main" id="{E1078B5D-1C6A-014B-93B5-EA9076555568}"/>
              </a:ext>
            </a:extLst>
          </p:cNvPr>
          <p:cNvSpPr/>
          <p:nvPr/>
        </p:nvSpPr>
        <p:spPr>
          <a:xfrm>
            <a:off x="3907613" y="1331021"/>
            <a:ext cx="4976037" cy="4195957"/>
          </a:xfrm>
          <a:prstGeom prst="rect">
            <a:avLst/>
          </a:prstGeom>
        </p:spPr>
        <p:txBody>
          <a:bodyPr wrap="square">
            <a:spAutoFit/>
          </a:bodyPr>
          <a:lstStyle/>
          <a:p>
            <a:pPr>
              <a:lnSpc>
                <a:spcPct val="150000"/>
              </a:lnSpc>
              <a:defRPr/>
            </a:pPr>
            <a:r>
              <a:rPr lang="en-US" dirty="0"/>
              <a:t>Required Clarity:  For terms to be legally valid, a reasonable person must be capable of readily understanding them.  </a:t>
            </a:r>
          </a:p>
          <a:p>
            <a:pPr>
              <a:lnSpc>
                <a:spcPct val="150000"/>
              </a:lnSpc>
              <a:defRPr/>
            </a:pPr>
            <a:r>
              <a:rPr lang="en-US" dirty="0"/>
              <a:t>Four primary areas in determining definite terms:</a:t>
            </a:r>
          </a:p>
          <a:p>
            <a:pPr marL="609600" indent="-381000">
              <a:lnSpc>
                <a:spcPct val="150000"/>
              </a:lnSpc>
              <a:buFont typeface="+mj-lt"/>
              <a:buAutoNum type="arabicPeriod"/>
              <a:defRPr/>
            </a:pPr>
            <a:r>
              <a:rPr lang="en-US" dirty="0"/>
              <a:t>the parties;</a:t>
            </a:r>
          </a:p>
          <a:p>
            <a:pPr marL="609600" indent="-381000">
              <a:lnSpc>
                <a:spcPct val="150000"/>
              </a:lnSpc>
              <a:buFont typeface="+mj-lt"/>
              <a:buAutoNum type="arabicPeriod"/>
              <a:defRPr/>
            </a:pPr>
            <a:r>
              <a:rPr lang="en-US" dirty="0"/>
              <a:t>time for performance (term or service schedule);</a:t>
            </a:r>
          </a:p>
          <a:p>
            <a:pPr marL="609600" indent="-381000">
              <a:lnSpc>
                <a:spcPct val="150000"/>
              </a:lnSpc>
              <a:buFont typeface="+mj-lt"/>
              <a:buAutoNum type="arabicPeriod"/>
              <a:defRPr/>
            </a:pPr>
            <a:r>
              <a:rPr lang="en-US" dirty="0"/>
              <a:t>the price; and</a:t>
            </a:r>
          </a:p>
          <a:p>
            <a:pPr marL="609600" indent="-381000">
              <a:lnSpc>
                <a:spcPct val="150000"/>
              </a:lnSpc>
              <a:buFont typeface="+mj-lt"/>
              <a:buAutoNum type="arabicPeriod"/>
              <a:defRPr/>
            </a:pPr>
            <a:r>
              <a:rPr lang="en-US" dirty="0"/>
              <a:t>the subject matter or scope of service.</a:t>
            </a:r>
          </a:p>
        </p:txBody>
      </p:sp>
    </p:spTree>
    <p:extLst>
      <p:ext uri="{BB962C8B-B14F-4D97-AF65-F5344CB8AC3E}">
        <p14:creationId xmlns:p14="http://schemas.microsoft.com/office/powerpoint/2010/main" val="324755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B96587-5259-7644-A41B-87B4116408A3}"/>
              </a:ext>
            </a:extLst>
          </p:cNvPr>
          <p:cNvSpPr>
            <a:spLocks noGrp="1"/>
          </p:cNvSpPr>
          <p:nvPr>
            <p:ph type="body" sz="quarter" idx="10"/>
          </p:nvPr>
        </p:nvSpPr>
        <p:spPr/>
        <p:txBody>
          <a:bodyPr/>
          <a:lstStyle/>
          <a:p>
            <a:r>
              <a:rPr lang="en-US" dirty="0"/>
              <a:t>Business Contracts Office</a:t>
            </a:r>
          </a:p>
        </p:txBody>
      </p:sp>
      <p:sp>
        <p:nvSpPr>
          <p:cNvPr id="3" name="TextBox 2">
            <a:extLst>
              <a:ext uri="{FF2B5EF4-FFF2-40B4-BE49-F238E27FC236}">
                <a16:creationId xmlns:a16="http://schemas.microsoft.com/office/drawing/2014/main" id="{0B90AE65-B82C-2D45-82C7-33867E9BCB85}"/>
              </a:ext>
            </a:extLst>
          </p:cNvPr>
          <p:cNvSpPr txBox="1"/>
          <p:nvPr/>
        </p:nvSpPr>
        <p:spPr>
          <a:xfrm>
            <a:off x="616688" y="2608314"/>
            <a:ext cx="2601994" cy="523220"/>
          </a:xfrm>
          <a:prstGeom prst="rect">
            <a:avLst/>
          </a:prstGeom>
          <a:noFill/>
        </p:spPr>
        <p:txBody>
          <a:bodyPr wrap="none" rtlCol="0">
            <a:spAutoFit/>
          </a:bodyPr>
          <a:lstStyle/>
          <a:p>
            <a:r>
              <a:rPr lang="en-US" sz="2800" b="1" dirty="0">
                <a:solidFill>
                  <a:srgbClr val="F15A22"/>
                </a:solidFill>
                <a:latin typeface="Helvetica" pitchFamily="2" charset="0"/>
              </a:rPr>
              <a:t>Consideration</a:t>
            </a:r>
          </a:p>
        </p:txBody>
      </p:sp>
      <p:sp>
        <p:nvSpPr>
          <p:cNvPr id="4" name="Rectangle 3">
            <a:extLst>
              <a:ext uri="{FF2B5EF4-FFF2-40B4-BE49-F238E27FC236}">
                <a16:creationId xmlns:a16="http://schemas.microsoft.com/office/drawing/2014/main" id="{5B3473CC-93A1-4444-A903-7E23EAF5030A}"/>
              </a:ext>
            </a:extLst>
          </p:cNvPr>
          <p:cNvSpPr/>
          <p:nvPr/>
        </p:nvSpPr>
        <p:spPr>
          <a:xfrm>
            <a:off x="616688" y="3105833"/>
            <a:ext cx="2498651" cy="646331"/>
          </a:xfrm>
          <a:prstGeom prst="rect">
            <a:avLst/>
          </a:prstGeom>
        </p:spPr>
        <p:txBody>
          <a:bodyPr wrap="square">
            <a:spAutoFit/>
          </a:bodyPr>
          <a:lstStyle/>
          <a:p>
            <a:r>
              <a:rPr lang="en-US" dirty="0"/>
              <a:t>The importance of the “Bargained Exchange”</a:t>
            </a:r>
          </a:p>
        </p:txBody>
      </p:sp>
      <p:sp>
        <p:nvSpPr>
          <p:cNvPr id="5" name="Rectangle 4">
            <a:extLst>
              <a:ext uri="{FF2B5EF4-FFF2-40B4-BE49-F238E27FC236}">
                <a16:creationId xmlns:a16="http://schemas.microsoft.com/office/drawing/2014/main" id="{EA74D482-D5C3-B845-826F-ECEE49442CB8}"/>
              </a:ext>
            </a:extLst>
          </p:cNvPr>
          <p:cNvSpPr/>
          <p:nvPr/>
        </p:nvSpPr>
        <p:spPr>
          <a:xfrm>
            <a:off x="3955312" y="2280051"/>
            <a:ext cx="4572000" cy="1702967"/>
          </a:xfrm>
          <a:prstGeom prst="rect">
            <a:avLst/>
          </a:prstGeom>
        </p:spPr>
        <p:txBody>
          <a:bodyPr>
            <a:spAutoFit/>
          </a:bodyPr>
          <a:lstStyle/>
          <a:p>
            <a:pPr marL="285750" indent="-285750">
              <a:lnSpc>
                <a:spcPct val="150000"/>
              </a:lnSpc>
              <a:buFont typeface="Arial" panose="020B0604020202020204" pitchFamily="34" charset="0"/>
              <a:buChar char="•"/>
              <a:defRPr/>
            </a:pPr>
            <a:r>
              <a:rPr lang="en-US" dirty="0"/>
              <a:t>“Bargained-for-Exchange” </a:t>
            </a:r>
          </a:p>
          <a:p>
            <a:pPr marL="285750" indent="-285750">
              <a:lnSpc>
                <a:spcPct val="150000"/>
              </a:lnSpc>
              <a:buFont typeface="Arial" panose="020B0604020202020204" pitchFamily="34" charset="0"/>
              <a:buChar char="•"/>
              <a:defRPr/>
            </a:pPr>
            <a:r>
              <a:rPr lang="en-US" dirty="0"/>
              <a:t>Consideration must be mutual. Both parties </a:t>
            </a:r>
            <a:r>
              <a:rPr lang="en-US" u="sng" dirty="0"/>
              <a:t>must</a:t>
            </a:r>
            <a:r>
              <a:rPr lang="en-US" dirty="0"/>
              <a:t> receive something of value.</a:t>
            </a:r>
          </a:p>
          <a:p>
            <a:pPr marL="285750" indent="-285750">
              <a:lnSpc>
                <a:spcPct val="150000"/>
              </a:lnSpc>
              <a:buFont typeface="Arial" panose="020B0604020202020204" pitchFamily="34" charset="0"/>
              <a:buChar char="•"/>
              <a:defRPr/>
            </a:pPr>
            <a:r>
              <a:rPr lang="en-US" dirty="0"/>
              <a:t>Involvement of money is not required.</a:t>
            </a:r>
          </a:p>
        </p:txBody>
      </p:sp>
    </p:spTree>
    <p:extLst>
      <p:ext uri="{BB962C8B-B14F-4D97-AF65-F5344CB8AC3E}">
        <p14:creationId xmlns:p14="http://schemas.microsoft.com/office/powerpoint/2010/main" val="22081987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Affairs template" id="{D0A9B396-106B-42DE-B4FD-339B21B31C74}" vid="{AEFDAF4F-ABC1-4474-A128-9C95DC7FDF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Affairs template</Template>
  <TotalTime>875</TotalTime>
  <Words>2148</Words>
  <Application>Microsoft Office PowerPoint</Application>
  <PresentationFormat>On-screen Show (4:3)</PresentationFormat>
  <Paragraphs>260</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Courier New</vt:lpstr>
      <vt:lpstr>Helvetica</vt:lpstr>
      <vt:lpstr>Wingdings</vt:lpstr>
      <vt:lpstr>Office Theme</vt:lpstr>
      <vt:lpstr>Important!  You must check-in to receive credit  in your training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Texas at San Antonio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May</dc:creator>
  <cp:lastModifiedBy>Kelli Morrison</cp:lastModifiedBy>
  <cp:revision>42</cp:revision>
  <dcterms:created xsi:type="dcterms:W3CDTF">2016-08-08T23:24:16Z</dcterms:created>
  <dcterms:modified xsi:type="dcterms:W3CDTF">2021-12-13T17:56:38Z</dcterms:modified>
</cp:coreProperties>
</file>